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3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4.xml" ContentType="application/vnd.openxmlformats-officedocument.presentationml.tags+xml"/>
  <Override PartName="/ppt/notesSlides/notesSlide42.xml" ContentType="application/vnd.openxmlformats-officedocument.presentationml.notesSlide+xml"/>
  <Override PartName="/ppt/tags/tag5.xml" ContentType="application/vnd.openxmlformats-officedocument.presentationml.tags+xml"/>
  <Override PartName="/ppt/notesSlides/notesSlide43.xml" ContentType="application/vnd.openxmlformats-officedocument.presentationml.notesSlide+xml"/>
  <Override PartName="/ppt/tags/tag6.xml" ContentType="application/vnd.openxmlformats-officedocument.presentationml.tags+xml"/>
  <Override PartName="/ppt/notesSlides/notesSlide44.xml" ContentType="application/vnd.openxmlformats-officedocument.presentationml.notesSlide+xml"/>
  <Override PartName="/ppt/tags/tag7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0" r:id="rId1"/>
    <p:sldMasterId id="2147484010" r:id="rId2"/>
    <p:sldMasterId id="2147484954" r:id="rId3"/>
  </p:sldMasterIdLst>
  <p:notesMasterIdLst>
    <p:notesMasterId r:id="rId78"/>
  </p:notesMasterIdLst>
  <p:handoutMasterIdLst>
    <p:handoutMasterId r:id="rId79"/>
  </p:handoutMasterIdLst>
  <p:sldIdLst>
    <p:sldId id="1141" r:id="rId4"/>
    <p:sldId id="827" r:id="rId5"/>
    <p:sldId id="1165" r:id="rId6"/>
    <p:sldId id="1167" r:id="rId7"/>
    <p:sldId id="1143" r:id="rId8"/>
    <p:sldId id="1169" r:id="rId9"/>
    <p:sldId id="1144" r:id="rId10"/>
    <p:sldId id="1146" r:id="rId11"/>
    <p:sldId id="1147" r:id="rId12"/>
    <p:sldId id="1148" r:id="rId13"/>
    <p:sldId id="1174" r:id="rId14"/>
    <p:sldId id="1150" r:id="rId15"/>
    <p:sldId id="1151" r:id="rId16"/>
    <p:sldId id="1177" r:id="rId17"/>
    <p:sldId id="1164" r:id="rId18"/>
    <p:sldId id="1193" r:id="rId19"/>
    <p:sldId id="780" r:id="rId20"/>
    <p:sldId id="1156" r:id="rId21"/>
    <p:sldId id="1152" r:id="rId22"/>
    <p:sldId id="1183" r:id="rId23"/>
    <p:sldId id="577" r:id="rId24"/>
    <p:sldId id="1179" r:id="rId25"/>
    <p:sldId id="1180" r:id="rId26"/>
    <p:sldId id="1191" r:id="rId27"/>
    <p:sldId id="1185" r:id="rId28"/>
    <p:sldId id="335" r:id="rId29"/>
    <p:sldId id="1186" r:id="rId30"/>
    <p:sldId id="1188" r:id="rId31"/>
    <p:sldId id="260" r:id="rId32"/>
    <p:sldId id="261" r:id="rId33"/>
    <p:sldId id="262" r:id="rId34"/>
    <p:sldId id="263" r:id="rId35"/>
    <p:sldId id="1189" r:id="rId36"/>
    <p:sldId id="1196" r:id="rId37"/>
    <p:sldId id="1195" r:id="rId38"/>
    <p:sldId id="1187" r:id="rId39"/>
    <p:sldId id="812" r:id="rId40"/>
    <p:sldId id="1170" r:id="rId41"/>
    <p:sldId id="1204" r:id="rId42"/>
    <p:sldId id="1171" r:id="rId43"/>
    <p:sldId id="783" r:id="rId44"/>
    <p:sldId id="279" r:id="rId45"/>
    <p:sldId id="1199" r:id="rId46"/>
    <p:sldId id="1206" r:id="rId47"/>
    <p:sldId id="781" r:id="rId48"/>
    <p:sldId id="1197" r:id="rId49"/>
    <p:sldId id="1201" r:id="rId50"/>
    <p:sldId id="447" r:id="rId51"/>
    <p:sldId id="1225" r:id="rId52"/>
    <p:sldId id="451" r:id="rId53"/>
    <p:sldId id="1227" r:id="rId54"/>
    <p:sldId id="1229" r:id="rId55"/>
    <p:sldId id="1230" r:id="rId56"/>
    <p:sldId id="1213" r:id="rId57"/>
    <p:sldId id="1218" r:id="rId58"/>
    <p:sldId id="1215" r:id="rId59"/>
    <p:sldId id="1221" r:id="rId60"/>
    <p:sldId id="1224" r:id="rId61"/>
    <p:sldId id="1219" r:id="rId62"/>
    <p:sldId id="1190" r:id="rId63"/>
    <p:sldId id="785" r:id="rId64"/>
    <p:sldId id="786" r:id="rId65"/>
    <p:sldId id="280" r:id="rId66"/>
    <p:sldId id="264" r:id="rId67"/>
    <p:sldId id="787" r:id="rId68"/>
    <p:sldId id="789" r:id="rId69"/>
    <p:sldId id="790" r:id="rId70"/>
    <p:sldId id="792" r:id="rId71"/>
    <p:sldId id="276" r:id="rId72"/>
    <p:sldId id="277" r:id="rId73"/>
    <p:sldId id="278" r:id="rId74"/>
    <p:sldId id="269" r:id="rId75"/>
    <p:sldId id="270" r:id="rId76"/>
    <p:sldId id="271" r:id="rId77"/>
  </p:sldIdLst>
  <p:sldSz cx="12192000" cy="6858000"/>
  <p:notesSz cx="6858000" cy="9144000"/>
  <p:custDataLst>
    <p:tags r:id="rId80"/>
  </p:custDataLst>
  <p:defaultTextStyle>
    <a:defPPr>
      <a:defRPr lang="en-CA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2" autoAdjust="0"/>
    <p:restoredTop sz="82055" autoAdjust="0"/>
  </p:normalViewPr>
  <p:slideViewPr>
    <p:cSldViewPr snapToGrid="0">
      <p:cViewPr varScale="1">
        <p:scale>
          <a:sx n="71" d="100"/>
          <a:sy n="71" d="100"/>
        </p:scale>
        <p:origin x="1236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ags" Target="tags/tag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809766-3075-4250-ADAB-49BB9459D751}" type="doc">
      <dgm:prSet loTypeId="urn:microsoft.com/office/officeart/2005/8/layout/default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EE6F204D-1D5B-41DE-9914-85A31C114782}">
      <dgm:prSet phldrT="[Text]" custT="1"/>
      <dgm:spPr>
        <a:solidFill>
          <a:schemeClr val="bg1"/>
        </a:solidFill>
        <a:ln w="9525">
          <a:solidFill>
            <a:schemeClr val="tx1"/>
          </a:solidFill>
        </a:ln>
        <a:effectLst>
          <a:softEdge rad="31750"/>
        </a:effectLst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>
            <a:buFont typeface="+mj-lt"/>
            <a:buAutoNum type="alphaLcParenR"/>
          </a:pPr>
          <a:r>
            <a:rPr lang="en-GB" sz="2000" b="1" dirty="0">
              <a:latin typeface="Arial" panose="020B0604020202020204" pitchFamily="34" charset="0"/>
              <a:cs typeface="Arial" panose="020B0604020202020204" pitchFamily="34" charset="0"/>
            </a:rPr>
            <a:t>Predicting </a:t>
          </a:r>
          <a:r>
            <a:rPr lang="en-GB" sz="2000" dirty="0">
              <a:latin typeface="Arial" panose="020B0604020202020204" pitchFamily="34" charset="0"/>
              <a:cs typeface="Arial" panose="020B0604020202020204" pitchFamily="34" charset="0"/>
            </a:rPr>
            <a:t>the emergence of new pathogens</a:t>
          </a:r>
          <a:endParaRPr lang="en-US" sz="2000" dirty="0"/>
        </a:p>
      </dgm:t>
    </dgm:pt>
    <dgm:pt modelId="{702A7B5C-B56F-48D3-90D4-3AC540AEB8D0}" type="parTrans" cxnId="{6E3C552D-E09F-48AD-8EFB-C259AE229E25}">
      <dgm:prSet/>
      <dgm:spPr/>
      <dgm:t>
        <a:bodyPr/>
        <a:lstStyle/>
        <a:p>
          <a:endParaRPr lang="en-US"/>
        </a:p>
      </dgm:t>
    </dgm:pt>
    <dgm:pt modelId="{B7F629A3-1DE5-4702-A436-3DCF16C0B691}" type="sibTrans" cxnId="{6E3C552D-E09F-48AD-8EFB-C259AE229E25}">
      <dgm:prSet/>
      <dgm:spPr/>
      <dgm:t>
        <a:bodyPr/>
        <a:lstStyle/>
        <a:p>
          <a:endParaRPr lang="en-US"/>
        </a:p>
      </dgm:t>
    </dgm:pt>
    <dgm:pt modelId="{4BCF3431-1F84-4E48-B6D0-107F88988EA0}">
      <dgm:prSet phldrT="[Text]" custT="1"/>
      <dgm:spPr>
        <a:solidFill>
          <a:schemeClr val="bg1"/>
        </a:solidFill>
        <a:ln w="9525">
          <a:solidFill>
            <a:schemeClr val="tx1"/>
          </a:solidFill>
        </a:ln>
        <a:effectLst>
          <a:softEdge rad="31750"/>
        </a:effectLst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>
            <a:buFont typeface="+mj-lt"/>
            <a:buAutoNum type="alphaLcParenR"/>
          </a:pPr>
          <a:r>
            <a:rPr lang="en-GB" sz="2000" b="1" dirty="0">
              <a:latin typeface="Arial" panose="020B0604020202020204" pitchFamily="34" charset="0"/>
              <a:cs typeface="Arial" panose="020B0604020202020204" pitchFamily="34" charset="0"/>
            </a:rPr>
            <a:t>Estimating</a:t>
          </a:r>
          <a:r>
            <a:rPr lang="en-GB" sz="2000" dirty="0">
              <a:latin typeface="Arial" panose="020B0604020202020204" pitchFamily="34" charset="0"/>
              <a:cs typeface="Arial" panose="020B0604020202020204" pitchFamily="34" charset="0"/>
            </a:rPr>
            <a:t> the degree to which the disease will spread among different populations</a:t>
          </a:r>
          <a:endParaRPr lang="en-US" sz="2000" dirty="0"/>
        </a:p>
      </dgm:t>
    </dgm:pt>
    <dgm:pt modelId="{FD78CE03-BFA1-4E84-848D-F7298FC226C2}" type="parTrans" cxnId="{2D2FDB64-3581-4339-ACF5-C9877BCE02A5}">
      <dgm:prSet/>
      <dgm:spPr/>
      <dgm:t>
        <a:bodyPr/>
        <a:lstStyle/>
        <a:p>
          <a:endParaRPr lang="en-US"/>
        </a:p>
      </dgm:t>
    </dgm:pt>
    <dgm:pt modelId="{6D98EAF2-EC7E-4C0A-8B7B-6D22C03A3848}" type="sibTrans" cxnId="{2D2FDB64-3581-4339-ACF5-C9877BCE02A5}">
      <dgm:prSet/>
      <dgm:spPr/>
      <dgm:t>
        <a:bodyPr/>
        <a:lstStyle/>
        <a:p>
          <a:endParaRPr lang="en-US"/>
        </a:p>
      </dgm:t>
    </dgm:pt>
    <dgm:pt modelId="{605F7409-8747-4B34-9444-957BAE587F2B}">
      <dgm:prSet phldrT="[Text]" custT="1"/>
      <dgm:spPr>
        <a:solidFill>
          <a:schemeClr val="bg1"/>
        </a:solidFill>
        <a:ln w="9525">
          <a:solidFill>
            <a:schemeClr val="tx1"/>
          </a:solidFill>
        </a:ln>
        <a:effectLst>
          <a:softEdge rad="31750"/>
        </a:effectLst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>
            <a:buFont typeface="+mj-lt"/>
            <a:buAutoNum type="alphaLcParenR"/>
          </a:pPr>
          <a:r>
            <a:rPr lang="en-GB" sz="2000" b="1">
              <a:latin typeface="Arial" panose="020B0604020202020204" pitchFamily="34" charset="0"/>
              <a:cs typeface="Arial" panose="020B0604020202020204" pitchFamily="34" charset="0"/>
            </a:rPr>
            <a:t>Understanding</a:t>
          </a:r>
          <a:r>
            <a:rPr lang="en-GB" sz="2000">
              <a:latin typeface="Arial" panose="020B0604020202020204" pitchFamily="34" charset="0"/>
              <a:cs typeface="Arial" panose="020B0604020202020204" pitchFamily="34" charset="0"/>
            </a:rPr>
            <a:t> of the early history of an outbreak and identifying the initial infection</a:t>
          </a:r>
          <a:endParaRPr lang="en-US" sz="2000" dirty="0"/>
        </a:p>
      </dgm:t>
    </dgm:pt>
    <dgm:pt modelId="{4E9F9744-E45E-4B71-918F-556A25AB3F15}" type="parTrans" cxnId="{865A2A93-DF72-47D7-9C51-DFF282AC64E7}">
      <dgm:prSet/>
      <dgm:spPr/>
      <dgm:t>
        <a:bodyPr/>
        <a:lstStyle/>
        <a:p>
          <a:endParaRPr lang="en-US"/>
        </a:p>
      </dgm:t>
    </dgm:pt>
    <dgm:pt modelId="{4B0D3035-672C-4C38-9BE6-A67884B0A31C}" type="sibTrans" cxnId="{865A2A93-DF72-47D7-9C51-DFF282AC64E7}">
      <dgm:prSet/>
      <dgm:spPr/>
      <dgm:t>
        <a:bodyPr/>
        <a:lstStyle/>
        <a:p>
          <a:endParaRPr lang="en-US"/>
        </a:p>
      </dgm:t>
    </dgm:pt>
    <dgm:pt modelId="{4AD9A54F-5F90-4B89-81C0-E87DABA8504A}">
      <dgm:prSet phldrT="[Text]" custT="1"/>
      <dgm:spPr>
        <a:solidFill>
          <a:schemeClr val="bg1"/>
        </a:solidFill>
        <a:ln w="9525">
          <a:solidFill>
            <a:schemeClr val="tx1"/>
          </a:solidFill>
        </a:ln>
        <a:effectLst>
          <a:softEdge rad="31750"/>
        </a:effectLst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>
            <a:buNone/>
          </a:pPr>
          <a:r>
            <a:rPr lang="en-GB" sz="2000" b="1">
              <a:latin typeface="Arial" panose="020B0604020202020204" pitchFamily="34" charset="0"/>
              <a:cs typeface="Arial" panose="020B0604020202020204" pitchFamily="34" charset="0"/>
            </a:rPr>
            <a:t>Optimizing</a:t>
          </a:r>
          <a:r>
            <a:rPr lang="en-GB" sz="2000">
              <a:latin typeface="Arial" panose="020B0604020202020204" pitchFamily="34" charset="0"/>
              <a:cs typeface="Arial" panose="020B0604020202020204" pitchFamily="34" charset="0"/>
            </a:rPr>
            <a:t> the impact of prevention strategies on disease transmission;</a:t>
          </a:r>
          <a:endParaRPr lang="en-US" sz="2000" dirty="0"/>
        </a:p>
      </dgm:t>
    </dgm:pt>
    <dgm:pt modelId="{3F9D5691-B4EC-4C95-B5BB-F4EBF5E4D8F7}" type="parTrans" cxnId="{6E4C5950-712A-4AD3-A68D-23F3384F2155}">
      <dgm:prSet/>
      <dgm:spPr/>
      <dgm:t>
        <a:bodyPr/>
        <a:lstStyle/>
        <a:p>
          <a:endParaRPr lang="en-US"/>
        </a:p>
      </dgm:t>
    </dgm:pt>
    <dgm:pt modelId="{2281FE88-EE8B-45E2-B895-C937DD684827}" type="sibTrans" cxnId="{6E4C5950-712A-4AD3-A68D-23F3384F2155}">
      <dgm:prSet/>
      <dgm:spPr/>
      <dgm:t>
        <a:bodyPr/>
        <a:lstStyle/>
        <a:p>
          <a:endParaRPr lang="en-US"/>
        </a:p>
      </dgm:t>
    </dgm:pt>
    <dgm:pt modelId="{132F8AF8-AF33-48E8-8109-021C73F1BF52}">
      <dgm:prSet phldrT="[Text]" custT="1"/>
      <dgm:spPr>
        <a:solidFill>
          <a:schemeClr val="bg1"/>
        </a:solidFill>
        <a:ln w="9525">
          <a:solidFill>
            <a:schemeClr val="tx1"/>
          </a:solidFill>
        </a:ln>
        <a:effectLst>
          <a:softEdge rad="31750"/>
        </a:effectLst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sz="2000" b="1">
              <a:latin typeface="Arial" panose="020B0604020202020204" pitchFamily="34" charset="0"/>
              <a:cs typeface="Arial" panose="020B0604020202020204" pitchFamily="34" charset="0"/>
            </a:rPr>
            <a:t>Assessing</a:t>
          </a:r>
          <a:r>
            <a:rPr lang="en-GB" sz="2000">
              <a:latin typeface="Arial" panose="020B0604020202020204" pitchFamily="34" charset="0"/>
              <a:cs typeface="Arial" panose="020B0604020202020204" pitchFamily="34" charset="0"/>
            </a:rPr>
            <a:t> the impact of proposed medical interventions</a:t>
          </a:r>
          <a:endParaRPr lang="en-US" sz="2000" dirty="0"/>
        </a:p>
      </dgm:t>
    </dgm:pt>
    <dgm:pt modelId="{C57B0F6D-3BB8-42A5-BB1B-F68AD22BD5C5}" type="parTrans" cxnId="{3F8E45AE-9262-4DBA-92DA-DC14F8AF10C2}">
      <dgm:prSet/>
      <dgm:spPr/>
      <dgm:t>
        <a:bodyPr/>
        <a:lstStyle/>
        <a:p>
          <a:endParaRPr lang="en-US"/>
        </a:p>
      </dgm:t>
    </dgm:pt>
    <dgm:pt modelId="{7202FB5B-D956-46F7-B681-7F6B19FCFE0C}" type="sibTrans" cxnId="{3F8E45AE-9262-4DBA-92DA-DC14F8AF10C2}">
      <dgm:prSet/>
      <dgm:spPr/>
      <dgm:t>
        <a:bodyPr/>
        <a:lstStyle/>
        <a:p>
          <a:endParaRPr lang="en-US"/>
        </a:p>
      </dgm:t>
    </dgm:pt>
    <dgm:pt modelId="{25FB706A-B02C-46D7-AB45-4CFA0930D9CC}">
      <dgm:prSet custT="1"/>
      <dgm:spPr>
        <a:solidFill>
          <a:schemeClr val="bg1"/>
        </a:solidFill>
        <a:ln w="9525">
          <a:solidFill>
            <a:schemeClr val="tx1"/>
          </a:solidFill>
        </a:ln>
        <a:effectLst>
          <a:softEdge rad="31750"/>
        </a:effectLst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sz="2000">
              <a:latin typeface="Arial" panose="020B0604020202020204" pitchFamily="34" charset="0"/>
              <a:cs typeface="Arial" panose="020B0604020202020204" pitchFamily="34" charset="0"/>
            </a:rPr>
            <a:t>Improving our </a:t>
          </a:r>
          <a:r>
            <a:rPr lang="en-GB" sz="2000" b="1">
              <a:latin typeface="Arial" panose="020B0604020202020204" pitchFamily="34" charset="0"/>
              <a:cs typeface="Arial" panose="020B0604020202020204" pitchFamily="34" charset="0"/>
            </a:rPr>
            <a:t>understanding</a:t>
          </a:r>
          <a:r>
            <a:rPr lang="en-GB" sz="2000">
              <a:latin typeface="Arial" panose="020B0604020202020204" pitchFamily="34" charset="0"/>
              <a:cs typeface="Arial" panose="020B0604020202020204" pitchFamily="34" charset="0"/>
            </a:rPr>
            <a:t> of the interaction of risk factors as they affect transmission (example: schools, and work environment); and</a:t>
          </a:r>
          <a:endParaRPr lang="en-US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3F290F-8142-44AE-9898-556895F3A2C7}" type="parTrans" cxnId="{D66FD852-CBBB-4916-BE2F-73EB01FEA7FA}">
      <dgm:prSet/>
      <dgm:spPr/>
      <dgm:t>
        <a:bodyPr/>
        <a:lstStyle/>
        <a:p>
          <a:endParaRPr lang="en-US"/>
        </a:p>
      </dgm:t>
    </dgm:pt>
    <dgm:pt modelId="{C6E0E5A1-6EB0-4F52-907A-8EB5C2520819}" type="sibTrans" cxnId="{D66FD852-CBBB-4916-BE2F-73EB01FEA7FA}">
      <dgm:prSet/>
      <dgm:spPr/>
      <dgm:t>
        <a:bodyPr/>
        <a:lstStyle/>
        <a:p>
          <a:endParaRPr lang="en-US"/>
        </a:p>
      </dgm:t>
    </dgm:pt>
    <dgm:pt modelId="{94A71D11-0000-4904-BD44-0654F4E3C887}">
      <dgm:prSet custT="1"/>
      <dgm:spPr>
        <a:solidFill>
          <a:schemeClr val="bg1"/>
        </a:solidFill>
        <a:ln w="9525">
          <a:solidFill>
            <a:schemeClr val="tx1"/>
          </a:solidFill>
        </a:ln>
        <a:effectLst>
          <a:softEdge rad="31750"/>
        </a:effectLst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GB" sz="2000" b="1">
              <a:latin typeface="Arial" panose="020B0604020202020204" pitchFamily="34" charset="0"/>
              <a:cs typeface="Arial" panose="020B0604020202020204" pitchFamily="34" charset="0"/>
            </a:rPr>
            <a:t>Assessing</a:t>
          </a:r>
          <a:r>
            <a:rPr lang="en-GB" sz="2000">
              <a:latin typeface="Arial" panose="020B0604020202020204" pitchFamily="34" charset="0"/>
              <a:cs typeface="Arial" panose="020B0604020202020204" pitchFamily="34" charset="0"/>
            </a:rPr>
            <a:t> the effectiveness of partial protection to infection by vaccination or protective clothing.</a:t>
          </a:r>
          <a:endParaRPr lang="en-US" sz="2000"/>
        </a:p>
      </dgm:t>
    </dgm:pt>
    <dgm:pt modelId="{2DC6E5A5-8921-4182-9FB5-3474131EFD65}" type="parTrans" cxnId="{4B3AE5DA-6462-44D6-B1BB-08BF7A5D53E1}">
      <dgm:prSet/>
      <dgm:spPr/>
      <dgm:t>
        <a:bodyPr/>
        <a:lstStyle/>
        <a:p>
          <a:endParaRPr lang="en-US"/>
        </a:p>
      </dgm:t>
    </dgm:pt>
    <dgm:pt modelId="{A527AFDA-D980-40F7-B0B5-E3C8E6A9C755}" type="sibTrans" cxnId="{4B3AE5DA-6462-44D6-B1BB-08BF7A5D53E1}">
      <dgm:prSet/>
      <dgm:spPr/>
      <dgm:t>
        <a:bodyPr/>
        <a:lstStyle/>
        <a:p>
          <a:endParaRPr lang="en-US"/>
        </a:p>
      </dgm:t>
    </dgm:pt>
    <dgm:pt modelId="{70039A45-2D77-4D08-83B6-B692CA7928C4}" type="pres">
      <dgm:prSet presAssocID="{15809766-3075-4250-ADAB-49BB9459D751}" presName="diagram" presStyleCnt="0">
        <dgm:presLayoutVars>
          <dgm:dir/>
          <dgm:resizeHandles val="exact"/>
        </dgm:presLayoutVars>
      </dgm:prSet>
      <dgm:spPr/>
    </dgm:pt>
    <dgm:pt modelId="{4242C518-BE4E-42D4-B27C-438C158B3D96}" type="pres">
      <dgm:prSet presAssocID="{EE6F204D-1D5B-41DE-9914-85A31C114782}" presName="node" presStyleLbl="node1" presStyleIdx="0" presStyleCnt="7" custScaleY="124218">
        <dgm:presLayoutVars>
          <dgm:bulletEnabled val="1"/>
        </dgm:presLayoutVars>
      </dgm:prSet>
      <dgm:spPr/>
    </dgm:pt>
    <dgm:pt modelId="{1AC8D766-CF7C-4565-BC25-D9CDBFADCC1C}" type="pres">
      <dgm:prSet presAssocID="{B7F629A3-1DE5-4702-A436-3DCF16C0B691}" presName="sibTrans" presStyleCnt="0"/>
      <dgm:spPr/>
    </dgm:pt>
    <dgm:pt modelId="{3E36A796-5F0B-4CA3-B178-A14CDDBA6E31}" type="pres">
      <dgm:prSet presAssocID="{4BCF3431-1F84-4E48-B6D0-107F88988EA0}" presName="node" presStyleLbl="node1" presStyleIdx="1" presStyleCnt="7" custScaleY="124218">
        <dgm:presLayoutVars>
          <dgm:bulletEnabled val="1"/>
        </dgm:presLayoutVars>
      </dgm:prSet>
      <dgm:spPr/>
    </dgm:pt>
    <dgm:pt modelId="{6F245FD9-FA1E-4222-BD53-809B67C85164}" type="pres">
      <dgm:prSet presAssocID="{6D98EAF2-EC7E-4C0A-8B7B-6D22C03A3848}" presName="sibTrans" presStyleCnt="0"/>
      <dgm:spPr/>
    </dgm:pt>
    <dgm:pt modelId="{C23F871C-1E8F-48E8-9664-B6CBA4C8B186}" type="pres">
      <dgm:prSet presAssocID="{605F7409-8747-4B34-9444-957BAE587F2B}" presName="node" presStyleLbl="node1" presStyleIdx="2" presStyleCnt="7" custScaleY="124218">
        <dgm:presLayoutVars>
          <dgm:bulletEnabled val="1"/>
        </dgm:presLayoutVars>
      </dgm:prSet>
      <dgm:spPr/>
    </dgm:pt>
    <dgm:pt modelId="{2E664869-2507-4C07-8B1A-4F36E00DC993}" type="pres">
      <dgm:prSet presAssocID="{4B0D3035-672C-4C38-9BE6-A67884B0A31C}" presName="sibTrans" presStyleCnt="0"/>
      <dgm:spPr/>
    </dgm:pt>
    <dgm:pt modelId="{F6CB8FDA-2661-4442-A048-EC3D71C63976}" type="pres">
      <dgm:prSet presAssocID="{4AD9A54F-5F90-4B89-81C0-E87DABA8504A}" presName="node" presStyleLbl="node1" presStyleIdx="3" presStyleCnt="7" custScaleY="124218">
        <dgm:presLayoutVars>
          <dgm:bulletEnabled val="1"/>
        </dgm:presLayoutVars>
      </dgm:prSet>
      <dgm:spPr/>
    </dgm:pt>
    <dgm:pt modelId="{33987889-BA0E-4964-9687-8878977CAC04}" type="pres">
      <dgm:prSet presAssocID="{2281FE88-EE8B-45E2-B895-C937DD684827}" presName="sibTrans" presStyleCnt="0"/>
      <dgm:spPr/>
    </dgm:pt>
    <dgm:pt modelId="{F41909E8-4E30-4429-9FBA-73852815CC14}" type="pres">
      <dgm:prSet presAssocID="{132F8AF8-AF33-48E8-8109-021C73F1BF52}" presName="node" presStyleLbl="node1" presStyleIdx="4" presStyleCnt="7" custScaleY="124218">
        <dgm:presLayoutVars>
          <dgm:bulletEnabled val="1"/>
        </dgm:presLayoutVars>
      </dgm:prSet>
      <dgm:spPr/>
    </dgm:pt>
    <dgm:pt modelId="{EB11FD86-166B-4FAD-A06C-855B66F48AD9}" type="pres">
      <dgm:prSet presAssocID="{7202FB5B-D956-46F7-B681-7F6B19FCFE0C}" presName="sibTrans" presStyleCnt="0"/>
      <dgm:spPr/>
    </dgm:pt>
    <dgm:pt modelId="{0CAB5365-CC2A-4253-A789-2935FD931FFB}" type="pres">
      <dgm:prSet presAssocID="{94A71D11-0000-4904-BD44-0654F4E3C887}" presName="node" presStyleLbl="node1" presStyleIdx="5" presStyleCnt="7" custScaleY="124218">
        <dgm:presLayoutVars>
          <dgm:bulletEnabled val="1"/>
        </dgm:presLayoutVars>
      </dgm:prSet>
      <dgm:spPr/>
    </dgm:pt>
    <dgm:pt modelId="{BDE21A5C-A7AB-45FA-9211-9466DDE74EB4}" type="pres">
      <dgm:prSet presAssocID="{A527AFDA-D980-40F7-B0B5-E3C8E6A9C755}" presName="sibTrans" presStyleCnt="0"/>
      <dgm:spPr/>
    </dgm:pt>
    <dgm:pt modelId="{E63E0ADD-3D2B-49D8-B49F-0F520335B5DE}" type="pres">
      <dgm:prSet presAssocID="{25FB706A-B02C-46D7-AB45-4CFA0930D9CC}" presName="node" presStyleLbl="node1" presStyleIdx="6" presStyleCnt="7" custScaleY="124218">
        <dgm:presLayoutVars>
          <dgm:bulletEnabled val="1"/>
        </dgm:presLayoutVars>
      </dgm:prSet>
      <dgm:spPr/>
    </dgm:pt>
  </dgm:ptLst>
  <dgm:cxnLst>
    <dgm:cxn modelId="{6E3C552D-E09F-48AD-8EFB-C259AE229E25}" srcId="{15809766-3075-4250-ADAB-49BB9459D751}" destId="{EE6F204D-1D5B-41DE-9914-85A31C114782}" srcOrd="0" destOrd="0" parTransId="{702A7B5C-B56F-48D3-90D4-3AC540AEB8D0}" sibTransId="{B7F629A3-1DE5-4702-A436-3DCF16C0B691}"/>
    <dgm:cxn modelId="{A4363034-763B-4E6A-874E-E8BA28F18BAF}" type="presOf" srcId="{15809766-3075-4250-ADAB-49BB9459D751}" destId="{70039A45-2D77-4D08-83B6-B692CA7928C4}" srcOrd="0" destOrd="0" presId="urn:microsoft.com/office/officeart/2005/8/layout/default"/>
    <dgm:cxn modelId="{CC7CC95F-12ED-4552-9E9E-72287578F831}" type="presOf" srcId="{605F7409-8747-4B34-9444-957BAE587F2B}" destId="{C23F871C-1E8F-48E8-9664-B6CBA4C8B186}" srcOrd="0" destOrd="0" presId="urn:microsoft.com/office/officeart/2005/8/layout/default"/>
    <dgm:cxn modelId="{2D2FDB64-3581-4339-ACF5-C9877BCE02A5}" srcId="{15809766-3075-4250-ADAB-49BB9459D751}" destId="{4BCF3431-1F84-4E48-B6D0-107F88988EA0}" srcOrd="1" destOrd="0" parTransId="{FD78CE03-BFA1-4E84-848D-F7298FC226C2}" sibTransId="{6D98EAF2-EC7E-4C0A-8B7B-6D22C03A3848}"/>
    <dgm:cxn modelId="{6E4C5950-712A-4AD3-A68D-23F3384F2155}" srcId="{15809766-3075-4250-ADAB-49BB9459D751}" destId="{4AD9A54F-5F90-4B89-81C0-E87DABA8504A}" srcOrd="3" destOrd="0" parTransId="{3F9D5691-B4EC-4C95-B5BB-F4EBF5E4D8F7}" sibTransId="{2281FE88-EE8B-45E2-B895-C937DD684827}"/>
    <dgm:cxn modelId="{4A1BC950-974D-42B9-BB15-2619F524578F}" type="presOf" srcId="{4BCF3431-1F84-4E48-B6D0-107F88988EA0}" destId="{3E36A796-5F0B-4CA3-B178-A14CDDBA6E31}" srcOrd="0" destOrd="0" presId="urn:microsoft.com/office/officeart/2005/8/layout/default"/>
    <dgm:cxn modelId="{D66FD852-CBBB-4916-BE2F-73EB01FEA7FA}" srcId="{15809766-3075-4250-ADAB-49BB9459D751}" destId="{25FB706A-B02C-46D7-AB45-4CFA0930D9CC}" srcOrd="6" destOrd="0" parTransId="{6D3F290F-8142-44AE-9898-556895F3A2C7}" sibTransId="{C6E0E5A1-6EB0-4F52-907A-8EB5C2520819}"/>
    <dgm:cxn modelId="{D3BC7D86-A57B-49CD-86B9-193BFF9444CA}" type="presOf" srcId="{25FB706A-B02C-46D7-AB45-4CFA0930D9CC}" destId="{E63E0ADD-3D2B-49D8-B49F-0F520335B5DE}" srcOrd="0" destOrd="0" presId="urn:microsoft.com/office/officeart/2005/8/layout/default"/>
    <dgm:cxn modelId="{EC860E88-CC73-4AC0-AAFF-9A8505D1E6F0}" type="presOf" srcId="{EE6F204D-1D5B-41DE-9914-85A31C114782}" destId="{4242C518-BE4E-42D4-B27C-438C158B3D96}" srcOrd="0" destOrd="0" presId="urn:microsoft.com/office/officeart/2005/8/layout/default"/>
    <dgm:cxn modelId="{865A2A93-DF72-47D7-9C51-DFF282AC64E7}" srcId="{15809766-3075-4250-ADAB-49BB9459D751}" destId="{605F7409-8747-4B34-9444-957BAE587F2B}" srcOrd="2" destOrd="0" parTransId="{4E9F9744-E45E-4B71-918F-556A25AB3F15}" sibTransId="{4B0D3035-672C-4C38-9BE6-A67884B0A31C}"/>
    <dgm:cxn modelId="{EC3B4E93-107B-4645-AD6F-AE8717009EF4}" type="presOf" srcId="{94A71D11-0000-4904-BD44-0654F4E3C887}" destId="{0CAB5365-CC2A-4253-A789-2935FD931FFB}" srcOrd="0" destOrd="0" presId="urn:microsoft.com/office/officeart/2005/8/layout/default"/>
    <dgm:cxn modelId="{3F8E45AE-9262-4DBA-92DA-DC14F8AF10C2}" srcId="{15809766-3075-4250-ADAB-49BB9459D751}" destId="{132F8AF8-AF33-48E8-8109-021C73F1BF52}" srcOrd="4" destOrd="0" parTransId="{C57B0F6D-3BB8-42A5-BB1B-F68AD22BD5C5}" sibTransId="{7202FB5B-D956-46F7-B681-7F6B19FCFE0C}"/>
    <dgm:cxn modelId="{41E643B8-725A-4406-963B-D823DEE6A018}" type="presOf" srcId="{132F8AF8-AF33-48E8-8109-021C73F1BF52}" destId="{F41909E8-4E30-4429-9FBA-73852815CC14}" srcOrd="0" destOrd="0" presId="urn:microsoft.com/office/officeart/2005/8/layout/default"/>
    <dgm:cxn modelId="{4B3AE5DA-6462-44D6-B1BB-08BF7A5D53E1}" srcId="{15809766-3075-4250-ADAB-49BB9459D751}" destId="{94A71D11-0000-4904-BD44-0654F4E3C887}" srcOrd="5" destOrd="0" parTransId="{2DC6E5A5-8921-4182-9FB5-3474131EFD65}" sibTransId="{A527AFDA-D980-40F7-B0B5-E3C8E6A9C755}"/>
    <dgm:cxn modelId="{87C292E5-0F55-4676-870A-52ED050FE6DA}" type="presOf" srcId="{4AD9A54F-5F90-4B89-81C0-E87DABA8504A}" destId="{F6CB8FDA-2661-4442-A048-EC3D71C63976}" srcOrd="0" destOrd="0" presId="urn:microsoft.com/office/officeart/2005/8/layout/default"/>
    <dgm:cxn modelId="{F8934AA5-0ADF-4DD9-BBFB-1698EAD45C04}" type="presParOf" srcId="{70039A45-2D77-4D08-83B6-B692CA7928C4}" destId="{4242C518-BE4E-42D4-B27C-438C158B3D96}" srcOrd="0" destOrd="0" presId="urn:microsoft.com/office/officeart/2005/8/layout/default"/>
    <dgm:cxn modelId="{43A31DF4-E315-4DB1-8B52-B41458D36B04}" type="presParOf" srcId="{70039A45-2D77-4D08-83B6-B692CA7928C4}" destId="{1AC8D766-CF7C-4565-BC25-D9CDBFADCC1C}" srcOrd="1" destOrd="0" presId="urn:microsoft.com/office/officeart/2005/8/layout/default"/>
    <dgm:cxn modelId="{AE349B32-6963-4B96-B652-D7F048C0345F}" type="presParOf" srcId="{70039A45-2D77-4D08-83B6-B692CA7928C4}" destId="{3E36A796-5F0B-4CA3-B178-A14CDDBA6E31}" srcOrd="2" destOrd="0" presId="urn:microsoft.com/office/officeart/2005/8/layout/default"/>
    <dgm:cxn modelId="{E48F03F6-4EEE-4508-9006-0ECBBF46D4D3}" type="presParOf" srcId="{70039A45-2D77-4D08-83B6-B692CA7928C4}" destId="{6F245FD9-FA1E-4222-BD53-809B67C85164}" srcOrd="3" destOrd="0" presId="urn:microsoft.com/office/officeart/2005/8/layout/default"/>
    <dgm:cxn modelId="{3A1B1ED4-5A79-4605-A226-B408F6F02459}" type="presParOf" srcId="{70039A45-2D77-4D08-83B6-B692CA7928C4}" destId="{C23F871C-1E8F-48E8-9664-B6CBA4C8B186}" srcOrd="4" destOrd="0" presId="urn:microsoft.com/office/officeart/2005/8/layout/default"/>
    <dgm:cxn modelId="{7796CC87-A3F9-40D6-BBD3-9D906CEC8D4B}" type="presParOf" srcId="{70039A45-2D77-4D08-83B6-B692CA7928C4}" destId="{2E664869-2507-4C07-8B1A-4F36E00DC993}" srcOrd="5" destOrd="0" presId="urn:microsoft.com/office/officeart/2005/8/layout/default"/>
    <dgm:cxn modelId="{32FF62F7-0E07-480F-B5BA-0BE4DF20CA2E}" type="presParOf" srcId="{70039A45-2D77-4D08-83B6-B692CA7928C4}" destId="{F6CB8FDA-2661-4442-A048-EC3D71C63976}" srcOrd="6" destOrd="0" presId="urn:microsoft.com/office/officeart/2005/8/layout/default"/>
    <dgm:cxn modelId="{FE546DFC-6F2C-4099-90C6-5BCD49D005A6}" type="presParOf" srcId="{70039A45-2D77-4D08-83B6-B692CA7928C4}" destId="{33987889-BA0E-4964-9687-8878977CAC04}" srcOrd="7" destOrd="0" presId="urn:microsoft.com/office/officeart/2005/8/layout/default"/>
    <dgm:cxn modelId="{0A4D8A35-EE4F-418B-97E0-953709F923AC}" type="presParOf" srcId="{70039A45-2D77-4D08-83B6-B692CA7928C4}" destId="{F41909E8-4E30-4429-9FBA-73852815CC14}" srcOrd="8" destOrd="0" presId="urn:microsoft.com/office/officeart/2005/8/layout/default"/>
    <dgm:cxn modelId="{F2D8D3A2-E057-4CB9-AF52-886821728D2E}" type="presParOf" srcId="{70039A45-2D77-4D08-83B6-B692CA7928C4}" destId="{EB11FD86-166B-4FAD-A06C-855B66F48AD9}" srcOrd="9" destOrd="0" presId="urn:microsoft.com/office/officeart/2005/8/layout/default"/>
    <dgm:cxn modelId="{92D2E877-BA01-4E2A-8D9F-0A1348F0A3AC}" type="presParOf" srcId="{70039A45-2D77-4D08-83B6-B692CA7928C4}" destId="{0CAB5365-CC2A-4253-A789-2935FD931FFB}" srcOrd="10" destOrd="0" presId="urn:microsoft.com/office/officeart/2005/8/layout/default"/>
    <dgm:cxn modelId="{E801639F-D9C4-4640-85DA-E785E2175B3D}" type="presParOf" srcId="{70039A45-2D77-4D08-83B6-B692CA7928C4}" destId="{BDE21A5C-A7AB-45FA-9211-9466DDE74EB4}" srcOrd="11" destOrd="0" presId="urn:microsoft.com/office/officeart/2005/8/layout/default"/>
    <dgm:cxn modelId="{56D681F8-CAE6-4B72-B917-7FD25A55FB28}" type="presParOf" srcId="{70039A45-2D77-4D08-83B6-B692CA7928C4}" destId="{E63E0ADD-3D2B-49D8-B49F-0F520335B5DE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7DD1B6-37C5-47A4-9405-F7B92125E37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7D2B3C-6C29-45D0-89B8-0A9FCF43D463}">
      <dgm:prSet phldrT="[Text]"/>
      <dgm:spPr>
        <a:solidFill>
          <a:schemeClr val="bg1">
            <a:lumMod val="85000"/>
          </a:schemeClr>
        </a:solidFill>
        <a:ln>
          <a:solidFill>
            <a:schemeClr val="tx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>
            <a:buFontTx/>
            <a:buChar char="•"/>
          </a:pPr>
          <a:r>
            <a:rPr lang="en-US" alt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Investigate epidemiology and transmission parameters</a:t>
          </a:r>
          <a:endParaRPr lang="en-US" dirty="0">
            <a:solidFill>
              <a:sysClr val="windowText" lastClr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BC3F69-970A-4308-8F47-C5252CB4DD43}" type="parTrans" cxnId="{2FEDCF18-4423-4149-A593-E51B50E44647}">
      <dgm:prSet/>
      <dgm:spPr/>
      <dgm:t>
        <a:bodyPr/>
        <a:lstStyle/>
        <a:p>
          <a:endParaRPr lang="en-US"/>
        </a:p>
      </dgm:t>
    </dgm:pt>
    <dgm:pt modelId="{C89384F5-7CF6-40AB-B669-9962FE4A49E8}" type="sibTrans" cxnId="{2FEDCF18-4423-4149-A593-E51B50E44647}">
      <dgm:prSet/>
      <dgm:spPr/>
      <dgm:t>
        <a:bodyPr/>
        <a:lstStyle/>
        <a:p>
          <a:endParaRPr lang="en-US"/>
        </a:p>
      </dgm:t>
    </dgm:pt>
    <dgm:pt modelId="{B5464DB9-0EEC-4D5A-A7DF-29841C1128D0}">
      <dgm:prSet phldrT="[Text]"/>
      <dgm:spPr>
        <a:solidFill>
          <a:schemeClr val="bg1">
            <a:lumMod val="85000"/>
          </a:schemeClr>
        </a:solidFill>
        <a:ln>
          <a:solidFill>
            <a:schemeClr val="tx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>
            <a:buFontTx/>
            <a:buChar char="•"/>
          </a:pPr>
          <a:r>
            <a:rPr lang="en-US" alt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Evaluate the contribution of different transmission mechanisms (asymptomatic vs symptomatic transmission)</a:t>
          </a:r>
          <a:endParaRPr lang="en-US" dirty="0">
            <a:solidFill>
              <a:sysClr val="windowText" lastClr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B21D19A-B666-4CB8-8DFA-7D904FCA1ADD}" type="parTrans" cxnId="{10F85D4A-ABAC-4FC6-B9A4-C65FCEE980A6}">
      <dgm:prSet/>
      <dgm:spPr/>
      <dgm:t>
        <a:bodyPr/>
        <a:lstStyle/>
        <a:p>
          <a:endParaRPr lang="en-US"/>
        </a:p>
      </dgm:t>
    </dgm:pt>
    <dgm:pt modelId="{3B9918C5-AB2F-4549-AC5A-F581AEF145A9}" type="sibTrans" cxnId="{10F85D4A-ABAC-4FC6-B9A4-C65FCEE980A6}">
      <dgm:prSet/>
      <dgm:spPr/>
      <dgm:t>
        <a:bodyPr/>
        <a:lstStyle/>
        <a:p>
          <a:endParaRPr lang="en-US"/>
        </a:p>
      </dgm:t>
    </dgm:pt>
    <dgm:pt modelId="{636B71E7-0D66-492D-A504-B69FEF617DDF}">
      <dgm:prSet phldrT="[Text]"/>
      <dgm:spPr>
        <a:solidFill>
          <a:schemeClr val="bg1">
            <a:lumMod val="85000"/>
          </a:schemeClr>
        </a:solidFill>
        <a:ln>
          <a:solidFill>
            <a:schemeClr val="tx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>
            <a:buFontTx/>
            <a:buChar char="•"/>
          </a:pPr>
          <a:r>
            <a:rPr lang="en-US" alt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Optimal allocation of social distancing and pharmaceutical interventions (vaccines, therapeutics) </a:t>
          </a:r>
          <a:endParaRPr lang="en-US" dirty="0">
            <a:solidFill>
              <a:sysClr val="windowText" lastClr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F77169-907D-4AFD-918B-3124D04AFCCA}" type="parTrans" cxnId="{0D444350-5807-48A0-9D57-4EB2CD002814}">
      <dgm:prSet/>
      <dgm:spPr/>
      <dgm:t>
        <a:bodyPr/>
        <a:lstStyle/>
        <a:p>
          <a:endParaRPr lang="en-US"/>
        </a:p>
      </dgm:t>
    </dgm:pt>
    <dgm:pt modelId="{3B648F80-5477-4FF7-840E-3A9E52F1766C}" type="sibTrans" cxnId="{0D444350-5807-48A0-9D57-4EB2CD002814}">
      <dgm:prSet/>
      <dgm:spPr/>
      <dgm:t>
        <a:bodyPr/>
        <a:lstStyle/>
        <a:p>
          <a:endParaRPr lang="en-US"/>
        </a:p>
      </dgm:t>
    </dgm:pt>
    <dgm:pt modelId="{D5FFC7D5-78DE-4A58-B7ED-33501DA248E8}">
      <dgm:prSet phldrT="[Text]"/>
      <dgm:spPr>
        <a:solidFill>
          <a:schemeClr val="bg1">
            <a:lumMod val="85000"/>
          </a:schemeClr>
        </a:solidFill>
        <a:ln>
          <a:solidFill>
            <a:schemeClr val="tx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>
            <a:buFontTx/>
            <a:buChar char="•"/>
          </a:pPr>
          <a:r>
            <a:rPr lang="en-US" altLang="en-US" b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Forecast the course of the epidemic in terms of cases, hospitalizations, deaths, etc.</a:t>
          </a:r>
          <a:endParaRPr lang="en-US" b="0" dirty="0">
            <a:solidFill>
              <a:sysClr val="windowText" lastClr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4DA935-3A17-4FC1-8904-038F3FE086E6}" type="parTrans" cxnId="{3D9BB8F0-AAE9-4A16-95B4-E009AF008812}">
      <dgm:prSet/>
      <dgm:spPr/>
      <dgm:t>
        <a:bodyPr/>
        <a:lstStyle/>
        <a:p>
          <a:endParaRPr lang="en-US"/>
        </a:p>
      </dgm:t>
    </dgm:pt>
    <dgm:pt modelId="{E2C9F499-1A79-4701-8ABA-537225839814}" type="sibTrans" cxnId="{3D9BB8F0-AAE9-4A16-95B4-E009AF008812}">
      <dgm:prSet/>
      <dgm:spPr/>
      <dgm:t>
        <a:bodyPr/>
        <a:lstStyle/>
        <a:p>
          <a:endParaRPr lang="en-US"/>
        </a:p>
      </dgm:t>
    </dgm:pt>
    <dgm:pt modelId="{8C1FA49F-3503-4FB2-BE09-47FBB37296F4}" type="pres">
      <dgm:prSet presAssocID="{317DD1B6-37C5-47A4-9405-F7B92125E379}" presName="diagram" presStyleCnt="0">
        <dgm:presLayoutVars>
          <dgm:dir/>
          <dgm:resizeHandles val="exact"/>
        </dgm:presLayoutVars>
      </dgm:prSet>
      <dgm:spPr/>
    </dgm:pt>
    <dgm:pt modelId="{DC2BE6B8-E448-426F-A5B0-01275F790CCB}" type="pres">
      <dgm:prSet presAssocID="{FA7D2B3C-6C29-45D0-89B8-0A9FCF43D463}" presName="node" presStyleLbl="node1" presStyleIdx="0" presStyleCnt="4">
        <dgm:presLayoutVars>
          <dgm:bulletEnabled val="1"/>
        </dgm:presLayoutVars>
      </dgm:prSet>
      <dgm:spPr/>
    </dgm:pt>
    <dgm:pt modelId="{BE6308AE-DE2D-4F96-8BEF-CB9D8C4793AA}" type="pres">
      <dgm:prSet presAssocID="{C89384F5-7CF6-40AB-B669-9962FE4A49E8}" presName="sibTrans" presStyleCnt="0"/>
      <dgm:spPr/>
    </dgm:pt>
    <dgm:pt modelId="{F31DEB04-0040-4053-83B1-3C1AEC465BD4}" type="pres">
      <dgm:prSet presAssocID="{B5464DB9-0EEC-4D5A-A7DF-29841C1128D0}" presName="node" presStyleLbl="node1" presStyleIdx="1" presStyleCnt="4">
        <dgm:presLayoutVars>
          <dgm:bulletEnabled val="1"/>
        </dgm:presLayoutVars>
      </dgm:prSet>
      <dgm:spPr/>
    </dgm:pt>
    <dgm:pt modelId="{25596572-79BF-4658-9443-C8DF8CDE11F8}" type="pres">
      <dgm:prSet presAssocID="{3B9918C5-AB2F-4549-AC5A-F581AEF145A9}" presName="sibTrans" presStyleCnt="0"/>
      <dgm:spPr/>
    </dgm:pt>
    <dgm:pt modelId="{F4D4E38D-110A-46BA-9DFF-9F0B21B3007B}" type="pres">
      <dgm:prSet presAssocID="{636B71E7-0D66-492D-A504-B69FEF617DDF}" presName="node" presStyleLbl="node1" presStyleIdx="2" presStyleCnt="4">
        <dgm:presLayoutVars>
          <dgm:bulletEnabled val="1"/>
        </dgm:presLayoutVars>
      </dgm:prSet>
      <dgm:spPr/>
    </dgm:pt>
    <dgm:pt modelId="{EE4A6206-FEAD-4FE8-A2B8-B8D32A36A8CC}" type="pres">
      <dgm:prSet presAssocID="{3B648F80-5477-4FF7-840E-3A9E52F1766C}" presName="sibTrans" presStyleCnt="0"/>
      <dgm:spPr/>
    </dgm:pt>
    <dgm:pt modelId="{FE4C7CBB-F065-42C5-9304-EA2850DB5985}" type="pres">
      <dgm:prSet presAssocID="{D5FFC7D5-78DE-4A58-B7ED-33501DA248E8}" presName="node" presStyleLbl="node1" presStyleIdx="3" presStyleCnt="4">
        <dgm:presLayoutVars>
          <dgm:bulletEnabled val="1"/>
        </dgm:presLayoutVars>
      </dgm:prSet>
      <dgm:spPr/>
    </dgm:pt>
  </dgm:ptLst>
  <dgm:cxnLst>
    <dgm:cxn modelId="{4F9D4600-58DB-4A98-BE0E-81B83FA5619F}" type="presOf" srcId="{636B71E7-0D66-492D-A504-B69FEF617DDF}" destId="{F4D4E38D-110A-46BA-9DFF-9F0B21B3007B}" srcOrd="0" destOrd="0" presId="urn:microsoft.com/office/officeart/2005/8/layout/default"/>
    <dgm:cxn modelId="{2FEDCF18-4423-4149-A593-E51B50E44647}" srcId="{317DD1B6-37C5-47A4-9405-F7B92125E379}" destId="{FA7D2B3C-6C29-45D0-89B8-0A9FCF43D463}" srcOrd="0" destOrd="0" parTransId="{39BC3F69-970A-4308-8F47-C5252CB4DD43}" sibTransId="{C89384F5-7CF6-40AB-B669-9962FE4A49E8}"/>
    <dgm:cxn modelId="{42F8E21B-E013-4372-8D6D-836FA1B900F2}" type="presOf" srcId="{B5464DB9-0EEC-4D5A-A7DF-29841C1128D0}" destId="{F31DEB04-0040-4053-83B1-3C1AEC465BD4}" srcOrd="0" destOrd="0" presId="urn:microsoft.com/office/officeart/2005/8/layout/default"/>
    <dgm:cxn modelId="{DF8D7922-3BA8-4225-9752-55517F55AA52}" type="presOf" srcId="{D5FFC7D5-78DE-4A58-B7ED-33501DA248E8}" destId="{FE4C7CBB-F065-42C5-9304-EA2850DB5985}" srcOrd="0" destOrd="0" presId="urn:microsoft.com/office/officeart/2005/8/layout/default"/>
    <dgm:cxn modelId="{10F85D4A-ABAC-4FC6-B9A4-C65FCEE980A6}" srcId="{317DD1B6-37C5-47A4-9405-F7B92125E379}" destId="{B5464DB9-0EEC-4D5A-A7DF-29841C1128D0}" srcOrd="1" destOrd="0" parTransId="{BB21D19A-B666-4CB8-8DFA-7D904FCA1ADD}" sibTransId="{3B9918C5-AB2F-4549-AC5A-F581AEF145A9}"/>
    <dgm:cxn modelId="{0D444350-5807-48A0-9D57-4EB2CD002814}" srcId="{317DD1B6-37C5-47A4-9405-F7B92125E379}" destId="{636B71E7-0D66-492D-A504-B69FEF617DDF}" srcOrd="2" destOrd="0" parTransId="{39F77169-907D-4AFD-918B-3124D04AFCCA}" sibTransId="{3B648F80-5477-4FF7-840E-3A9E52F1766C}"/>
    <dgm:cxn modelId="{04429697-29D1-487E-A36B-CB8992E763C7}" type="presOf" srcId="{317DD1B6-37C5-47A4-9405-F7B92125E379}" destId="{8C1FA49F-3503-4FB2-BE09-47FBB37296F4}" srcOrd="0" destOrd="0" presId="urn:microsoft.com/office/officeart/2005/8/layout/default"/>
    <dgm:cxn modelId="{9517B4DF-9956-48B8-A72F-3329F742CF18}" type="presOf" srcId="{FA7D2B3C-6C29-45D0-89B8-0A9FCF43D463}" destId="{DC2BE6B8-E448-426F-A5B0-01275F790CCB}" srcOrd="0" destOrd="0" presId="urn:microsoft.com/office/officeart/2005/8/layout/default"/>
    <dgm:cxn modelId="{3D9BB8F0-AAE9-4A16-95B4-E009AF008812}" srcId="{317DD1B6-37C5-47A4-9405-F7B92125E379}" destId="{D5FFC7D5-78DE-4A58-B7ED-33501DA248E8}" srcOrd="3" destOrd="0" parTransId="{A24DA935-3A17-4FC1-8904-038F3FE086E6}" sibTransId="{E2C9F499-1A79-4701-8ABA-537225839814}"/>
    <dgm:cxn modelId="{46C392C8-B38D-43CF-A7C8-B76EEA7C3EF5}" type="presParOf" srcId="{8C1FA49F-3503-4FB2-BE09-47FBB37296F4}" destId="{DC2BE6B8-E448-426F-A5B0-01275F790CCB}" srcOrd="0" destOrd="0" presId="urn:microsoft.com/office/officeart/2005/8/layout/default"/>
    <dgm:cxn modelId="{4E38A421-3C20-4157-A831-F3891854B087}" type="presParOf" srcId="{8C1FA49F-3503-4FB2-BE09-47FBB37296F4}" destId="{BE6308AE-DE2D-4F96-8BEF-CB9D8C4793AA}" srcOrd="1" destOrd="0" presId="urn:microsoft.com/office/officeart/2005/8/layout/default"/>
    <dgm:cxn modelId="{2AC425C4-DC92-4BD8-8404-AD028A81D074}" type="presParOf" srcId="{8C1FA49F-3503-4FB2-BE09-47FBB37296F4}" destId="{F31DEB04-0040-4053-83B1-3C1AEC465BD4}" srcOrd="2" destOrd="0" presId="urn:microsoft.com/office/officeart/2005/8/layout/default"/>
    <dgm:cxn modelId="{DB58A9EA-BD5D-46E9-BA35-2C22DCD4372A}" type="presParOf" srcId="{8C1FA49F-3503-4FB2-BE09-47FBB37296F4}" destId="{25596572-79BF-4658-9443-C8DF8CDE11F8}" srcOrd="3" destOrd="0" presId="urn:microsoft.com/office/officeart/2005/8/layout/default"/>
    <dgm:cxn modelId="{4F0690D8-C47C-439E-872C-896AFAAFFB64}" type="presParOf" srcId="{8C1FA49F-3503-4FB2-BE09-47FBB37296F4}" destId="{F4D4E38D-110A-46BA-9DFF-9F0B21B3007B}" srcOrd="4" destOrd="0" presId="urn:microsoft.com/office/officeart/2005/8/layout/default"/>
    <dgm:cxn modelId="{D13CEC6A-C2B8-4492-88B5-616C9E8F7E87}" type="presParOf" srcId="{8C1FA49F-3503-4FB2-BE09-47FBB37296F4}" destId="{EE4A6206-FEAD-4FE8-A2B8-B8D32A36A8CC}" srcOrd="5" destOrd="0" presId="urn:microsoft.com/office/officeart/2005/8/layout/default"/>
    <dgm:cxn modelId="{34E6B6BC-7A04-4C9D-9E7F-0BB022AD5884}" type="presParOf" srcId="{8C1FA49F-3503-4FB2-BE09-47FBB37296F4}" destId="{FE4C7CBB-F065-42C5-9304-EA2850DB598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DF0842-AC41-4A6F-B0DB-7A82930CEF0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18E0CB4-D732-428C-A94B-62F66F949E4D}">
          <dgm:prSet phldrT="[Text]" custT="1"/>
          <dgm:spPr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dgm:spPr>
          <dgm:t>
            <a:bodyPr/>
            <a:lstStyle/>
            <a:p>
              <a:pPr>
                <a:buFontTx/>
                <a:buAutoNum type="arabicPeriod"/>
              </a:pPr>
              <a:r>
                <a:rPr lang="en-US" altLang="en-US" sz="23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Slow down the initial growth of the “epidemic curve”, because of the further reduction of the effective reproduction number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altLang="en-US" sz="23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altLang="en-US" sz="23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n-US" altLang="en-US" sz="23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r>
                <a:rPr lang="en-US" altLang="en-US" sz="23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23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dgm:t>
        </dgm:pt>
      </mc:Choice>
      <mc:Fallback xmlns="">
        <dgm:pt modelId="{218E0CB4-D732-428C-A94B-62F66F949E4D}">
          <dgm:prSet phldrT="[Text]" custT="1"/>
          <dgm:spPr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dgm:spPr>
          <dgm:t>
            <a:bodyPr/>
            <a:lstStyle/>
            <a:p>
              <a:pPr>
                <a:buFontTx/>
                <a:buAutoNum type="arabicPeriod"/>
              </a:pPr>
              <a:r>
                <a:rPr lang="en-US" altLang="en-US" sz="23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Slow down the initial growth of the “epidemic curve”, because of the further reduction of the effective reproduction number </a:t>
              </a:r>
              <a:r>
                <a:rPr lang="en-US" altLang="en-US" sz="2300" b="0" i="0">
                  <a:solidFill>
                    <a:sysClr val="windowText" lastClr="000000"/>
                  </a:solidFill>
                  <a:latin typeface="Cambria Math" panose="02040503050406030204" pitchFamily="18" charset="0"/>
                </a:rPr>
                <a:t>𝑅_𝑡</a:t>
              </a:r>
              <a:r>
                <a:rPr lang="en-US" altLang="en-US" sz="23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23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dgm:t>
        </dgm:pt>
      </mc:Fallback>
    </mc:AlternateContent>
    <dgm:pt modelId="{4B172F1F-378B-4970-8E99-AE696DAE3051}" type="parTrans" cxnId="{18535364-2F74-48EA-8A06-A8BFBB22A49F}">
      <dgm:prSet/>
      <dgm:spPr/>
      <dgm:t>
        <a:bodyPr/>
        <a:lstStyle/>
        <a:p>
          <a:endParaRPr lang="en-US"/>
        </a:p>
      </dgm:t>
    </dgm:pt>
    <dgm:pt modelId="{F20C5F6E-F6DB-43C6-89D2-E4714A38E9E5}" type="sibTrans" cxnId="{18535364-2F74-48EA-8A06-A8BFBB22A49F}">
      <dgm:prSet/>
      <dgm:spPr/>
      <dgm:t>
        <a:bodyPr/>
        <a:lstStyle/>
        <a:p>
          <a:endParaRPr lang="en-US"/>
        </a:p>
      </dgm:t>
    </dgm:pt>
    <dgm:pt modelId="{F4213295-2958-492B-9715-4C9C2BD1C32F}">
      <dgm:prSet phldrT="[Text]" custT="1"/>
      <dgm:spPr>
        <a:solidFill>
          <a:schemeClr val="accent3">
            <a:lumMod val="20000"/>
            <a:lumOff val="80000"/>
          </a:schemeClr>
        </a:solidFill>
        <a:ln>
          <a:solidFill>
            <a:schemeClr val="tx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>
            <a:buFontTx/>
            <a:buAutoNum type="arabicPeriod" startAt="2"/>
          </a:pPr>
          <a:r>
            <a:rPr lang="en-US" altLang="en-US" sz="23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Reduce the peak level of the “epidemic curve” and the final number of totally infected</a:t>
          </a:r>
          <a:endParaRPr lang="en-US" sz="2300" dirty="0">
            <a:solidFill>
              <a:sysClr val="windowText" lastClr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0105CF-9216-4E0B-B470-CE27AAF86829}" type="parTrans" cxnId="{9FDE5136-CFF1-4E6F-AE75-AFFE192D3279}">
      <dgm:prSet/>
      <dgm:spPr/>
      <dgm:t>
        <a:bodyPr/>
        <a:lstStyle/>
        <a:p>
          <a:endParaRPr lang="en-US"/>
        </a:p>
      </dgm:t>
    </dgm:pt>
    <dgm:pt modelId="{AF07AE2C-E47B-49CE-A475-4A1C1A7C8752}" type="sibTrans" cxnId="{9FDE5136-CFF1-4E6F-AE75-AFFE192D3279}">
      <dgm:prSet/>
      <dgm:spPr/>
      <dgm:t>
        <a:bodyPr/>
        <a:lstStyle/>
        <a:p>
          <a:endParaRPr lang="en-US"/>
        </a:p>
      </dgm:t>
    </dgm:pt>
    <dgm:pt modelId="{0B53FE17-D04E-4625-AA62-FB19F6220443}">
      <dgm:prSet phldrT="[Text]" custT="1"/>
      <dgm:spPr>
        <a:solidFill>
          <a:schemeClr val="accent3">
            <a:lumMod val="20000"/>
            <a:lumOff val="80000"/>
          </a:schemeClr>
        </a:solidFill>
        <a:ln>
          <a:solidFill>
            <a:schemeClr val="tx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>
            <a:buFontTx/>
            <a:buAutoNum type="arabicPeriod" startAt="3"/>
          </a:pPr>
          <a:r>
            <a:rPr lang="en-US" altLang="en-US" sz="23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Delay the peak time of the outbreak or epidemic.</a:t>
          </a:r>
          <a:endParaRPr lang="en-US" sz="2300" dirty="0">
            <a:solidFill>
              <a:sysClr val="windowText" lastClr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F2E8DB-DE84-4B21-8E81-21804A6CCCD8}" type="parTrans" cxnId="{F80EBD0C-3DBE-4940-8E33-E1C5667A68A3}">
      <dgm:prSet/>
      <dgm:spPr/>
      <dgm:t>
        <a:bodyPr/>
        <a:lstStyle/>
        <a:p>
          <a:endParaRPr lang="en-US"/>
        </a:p>
      </dgm:t>
    </dgm:pt>
    <dgm:pt modelId="{8D700E0D-645A-40D5-A221-DDF802F9607A}" type="sibTrans" cxnId="{F80EBD0C-3DBE-4940-8E33-E1C5667A68A3}">
      <dgm:prSet/>
      <dgm:spPr/>
      <dgm:t>
        <a:bodyPr/>
        <a:lstStyle/>
        <a:p>
          <a:endParaRPr lang="en-US"/>
        </a:p>
      </dgm:t>
    </dgm:pt>
    <dgm:pt modelId="{C01BF59D-88A5-41C2-9C20-8596E500F47F}" type="pres">
      <dgm:prSet presAssocID="{E6DF0842-AC41-4A6F-B0DB-7A82930CEF04}" presName="diagram" presStyleCnt="0">
        <dgm:presLayoutVars>
          <dgm:dir/>
          <dgm:resizeHandles val="exact"/>
        </dgm:presLayoutVars>
      </dgm:prSet>
      <dgm:spPr/>
    </dgm:pt>
    <dgm:pt modelId="{3209639D-579E-4604-8C78-3A82B93FFA64}" type="pres">
      <dgm:prSet presAssocID="{218E0CB4-D732-428C-A94B-62F66F949E4D}" presName="node" presStyleLbl="node1" presStyleIdx="0" presStyleCnt="3" custScaleY="119047">
        <dgm:presLayoutVars>
          <dgm:bulletEnabled val="1"/>
        </dgm:presLayoutVars>
      </dgm:prSet>
      <dgm:spPr/>
    </dgm:pt>
    <dgm:pt modelId="{924F7D1D-046E-45C5-A826-C8D9F90BB85E}" type="pres">
      <dgm:prSet presAssocID="{F20C5F6E-F6DB-43C6-89D2-E4714A38E9E5}" presName="sibTrans" presStyleCnt="0"/>
      <dgm:spPr/>
    </dgm:pt>
    <dgm:pt modelId="{C327D3C9-EC57-433E-9858-73940AA41D6D}" type="pres">
      <dgm:prSet presAssocID="{F4213295-2958-492B-9715-4C9C2BD1C32F}" presName="node" presStyleLbl="node1" presStyleIdx="1" presStyleCnt="3" custScaleY="119047">
        <dgm:presLayoutVars>
          <dgm:bulletEnabled val="1"/>
        </dgm:presLayoutVars>
      </dgm:prSet>
      <dgm:spPr/>
    </dgm:pt>
    <dgm:pt modelId="{1F5DEA28-4928-4B5E-94DD-F9FD226705D7}" type="pres">
      <dgm:prSet presAssocID="{AF07AE2C-E47B-49CE-A475-4A1C1A7C8752}" presName="sibTrans" presStyleCnt="0"/>
      <dgm:spPr/>
    </dgm:pt>
    <dgm:pt modelId="{63A97C15-6B51-48F8-B551-C8AA3D32F340}" type="pres">
      <dgm:prSet presAssocID="{0B53FE17-D04E-4625-AA62-FB19F6220443}" presName="node" presStyleLbl="node1" presStyleIdx="2" presStyleCnt="3" custScaleY="119047">
        <dgm:presLayoutVars>
          <dgm:bulletEnabled val="1"/>
        </dgm:presLayoutVars>
      </dgm:prSet>
      <dgm:spPr/>
    </dgm:pt>
  </dgm:ptLst>
  <dgm:cxnLst>
    <dgm:cxn modelId="{15F4820B-531F-4AD4-8FCA-CBA0EC19CA27}" type="presOf" srcId="{0B53FE17-D04E-4625-AA62-FB19F6220443}" destId="{63A97C15-6B51-48F8-B551-C8AA3D32F340}" srcOrd="0" destOrd="0" presId="urn:microsoft.com/office/officeart/2005/8/layout/default"/>
    <dgm:cxn modelId="{F80EBD0C-3DBE-4940-8E33-E1C5667A68A3}" srcId="{E6DF0842-AC41-4A6F-B0DB-7A82930CEF04}" destId="{0B53FE17-D04E-4625-AA62-FB19F6220443}" srcOrd="2" destOrd="0" parTransId="{F4F2E8DB-DE84-4B21-8E81-21804A6CCCD8}" sibTransId="{8D700E0D-645A-40D5-A221-DDF802F9607A}"/>
    <dgm:cxn modelId="{3E60E032-AFD2-4BBB-B88A-08AEE249CAC3}" type="presOf" srcId="{218E0CB4-D732-428C-A94B-62F66F949E4D}" destId="{3209639D-579E-4604-8C78-3A82B93FFA64}" srcOrd="0" destOrd="0" presId="urn:microsoft.com/office/officeart/2005/8/layout/default"/>
    <dgm:cxn modelId="{9FDE5136-CFF1-4E6F-AE75-AFFE192D3279}" srcId="{E6DF0842-AC41-4A6F-B0DB-7A82930CEF04}" destId="{F4213295-2958-492B-9715-4C9C2BD1C32F}" srcOrd="1" destOrd="0" parTransId="{9A0105CF-9216-4E0B-B470-CE27AAF86829}" sibTransId="{AF07AE2C-E47B-49CE-A475-4A1C1A7C8752}"/>
    <dgm:cxn modelId="{18535364-2F74-48EA-8A06-A8BFBB22A49F}" srcId="{E6DF0842-AC41-4A6F-B0DB-7A82930CEF04}" destId="{218E0CB4-D732-428C-A94B-62F66F949E4D}" srcOrd="0" destOrd="0" parTransId="{4B172F1F-378B-4970-8E99-AE696DAE3051}" sibTransId="{F20C5F6E-F6DB-43C6-89D2-E4714A38E9E5}"/>
    <dgm:cxn modelId="{D649F276-478D-40AF-B26B-B22518EB6E30}" type="presOf" srcId="{F4213295-2958-492B-9715-4C9C2BD1C32F}" destId="{C327D3C9-EC57-433E-9858-73940AA41D6D}" srcOrd="0" destOrd="0" presId="urn:microsoft.com/office/officeart/2005/8/layout/default"/>
    <dgm:cxn modelId="{91CB0A97-D464-46C0-ADD5-6E3B86EBA034}" type="presOf" srcId="{E6DF0842-AC41-4A6F-B0DB-7A82930CEF04}" destId="{C01BF59D-88A5-41C2-9C20-8596E500F47F}" srcOrd="0" destOrd="0" presId="urn:microsoft.com/office/officeart/2005/8/layout/default"/>
    <dgm:cxn modelId="{EC786102-00D0-47A8-8001-F68DAF902821}" type="presParOf" srcId="{C01BF59D-88A5-41C2-9C20-8596E500F47F}" destId="{3209639D-579E-4604-8C78-3A82B93FFA64}" srcOrd="0" destOrd="0" presId="urn:microsoft.com/office/officeart/2005/8/layout/default"/>
    <dgm:cxn modelId="{A5979D34-27FF-4AAA-BC76-E76622232E45}" type="presParOf" srcId="{C01BF59D-88A5-41C2-9C20-8596E500F47F}" destId="{924F7D1D-046E-45C5-A826-C8D9F90BB85E}" srcOrd="1" destOrd="0" presId="urn:microsoft.com/office/officeart/2005/8/layout/default"/>
    <dgm:cxn modelId="{315F297E-AB98-4DBC-BC9E-E7A8C78A945E}" type="presParOf" srcId="{C01BF59D-88A5-41C2-9C20-8596E500F47F}" destId="{C327D3C9-EC57-433E-9858-73940AA41D6D}" srcOrd="2" destOrd="0" presId="urn:microsoft.com/office/officeart/2005/8/layout/default"/>
    <dgm:cxn modelId="{2BC273DD-6C1F-450B-933B-1434BAF0097D}" type="presParOf" srcId="{C01BF59D-88A5-41C2-9C20-8596E500F47F}" destId="{1F5DEA28-4928-4B5E-94DD-F9FD226705D7}" srcOrd="3" destOrd="0" presId="urn:microsoft.com/office/officeart/2005/8/layout/default"/>
    <dgm:cxn modelId="{66B8996F-F8B3-485C-87C0-15F0D47D7625}" type="presParOf" srcId="{C01BF59D-88A5-41C2-9C20-8596E500F47F}" destId="{63A97C15-6B51-48F8-B551-C8AA3D32F340}" srcOrd="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DF0842-AC41-4A6F-B0DB-7A82930CEF0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8E0CB4-D732-428C-A94B-62F66F949E4D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chemeClr val="tx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B172F1F-378B-4970-8E99-AE696DAE3051}" type="parTrans" cxnId="{18535364-2F74-48EA-8A06-A8BFBB22A49F}">
      <dgm:prSet/>
      <dgm:spPr/>
      <dgm:t>
        <a:bodyPr/>
        <a:lstStyle/>
        <a:p>
          <a:endParaRPr lang="en-US"/>
        </a:p>
      </dgm:t>
    </dgm:pt>
    <dgm:pt modelId="{F20C5F6E-F6DB-43C6-89D2-E4714A38E9E5}" type="sibTrans" cxnId="{18535364-2F74-48EA-8A06-A8BFBB22A49F}">
      <dgm:prSet/>
      <dgm:spPr/>
      <dgm:t>
        <a:bodyPr/>
        <a:lstStyle/>
        <a:p>
          <a:endParaRPr lang="en-US"/>
        </a:p>
      </dgm:t>
    </dgm:pt>
    <dgm:pt modelId="{F4213295-2958-492B-9715-4C9C2BD1C32F}">
      <dgm:prSet phldrT="[Text]" custT="1"/>
      <dgm:spPr>
        <a:solidFill>
          <a:schemeClr val="accent3">
            <a:lumMod val="20000"/>
            <a:lumOff val="80000"/>
          </a:schemeClr>
        </a:solidFill>
        <a:ln>
          <a:solidFill>
            <a:schemeClr val="tx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>
            <a:buFontTx/>
            <a:buAutoNum type="arabicPeriod" startAt="2"/>
          </a:pPr>
          <a:r>
            <a:rPr lang="en-US" altLang="en-US" sz="23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Reduce the peak level of the “epidemic curve” and the final number of totally infected</a:t>
          </a:r>
          <a:endParaRPr lang="en-US" sz="2300" dirty="0">
            <a:solidFill>
              <a:sysClr val="windowText" lastClr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0105CF-9216-4E0B-B470-CE27AAF86829}" type="parTrans" cxnId="{9FDE5136-CFF1-4E6F-AE75-AFFE192D3279}">
      <dgm:prSet/>
      <dgm:spPr/>
      <dgm:t>
        <a:bodyPr/>
        <a:lstStyle/>
        <a:p>
          <a:endParaRPr lang="en-US"/>
        </a:p>
      </dgm:t>
    </dgm:pt>
    <dgm:pt modelId="{AF07AE2C-E47B-49CE-A475-4A1C1A7C8752}" type="sibTrans" cxnId="{9FDE5136-CFF1-4E6F-AE75-AFFE192D3279}">
      <dgm:prSet/>
      <dgm:spPr/>
      <dgm:t>
        <a:bodyPr/>
        <a:lstStyle/>
        <a:p>
          <a:endParaRPr lang="en-US"/>
        </a:p>
      </dgm:t>
    </dgm:pt>
    <dgm:pt modelId="{0B53FE17-D04E-4625-AA62-FB19F6220443}">
      <dgm:prSet phldrT="[Text]" custT="1"/>
      <dgm:spPr>
        <a:solidFill>
          <a:schemeClr val="accent3">
            <a:lumMod val="20000"/>
            <a:lumOff val="80000"/>
          </a:schemeClr>
        </a:solidFill>
        <a:ln>
          <a:solidFill>
            <a:schemeClr val="tx1"/>
          </a:solidFill>
        </a:ln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>
            <a:buFontTx/>
            <a:buAutoNum type="arabicPeriod" startAt="3"/>
          </a:pPr>
          <a:r>
            <a:rPr lang="en-US" altLang="en-US" sz="23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Delay the peak time of the outbreak or epidemic.</a:t>
          </a:r>
          <a:endParaRPr lang="en-US" sz="2300" dirty="0">
            <a:solidFill>
              <a:sysClr val="windowText" lastClr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4F2E8DB-DE84-4B21-8E81-21804A6CCCD8}" type="parTrans" cxnId="{F80EBD0C-3DBE-4940-8E33-E1C5667A68A3}">
      <dgm:prSet/>
      <dgm:spPr/>
      <dgm:t>
        <a:bodyPr/>
        <a:lstStyle/>
        <a:p>
          <a:endParaRPr lang="en-US"/>
        </a:p>
      </dgm:t>
    </dgm:pt>
    <dgm:pt modelId="{8D700E0D-645A-40D5-A221-DDF802F9607A}" type="sibTrans" cxnId="{F80EBD0C-3DBE-4940-8E33-E1C5667A68A3}">
      <dgm:prSet/>
      <dgm:spPr/>
      <dgm:t>
        <a:bodyPr/>
        <a:lstStyle/>
        <a:p>
          <a:endParaRPr lang="en-US"/>
        </a:p>
      </dgm:t>
    </dgm:pt>
    <dgm:pt modelId="{C01BF59D-88A5-41C2-9C20-8596E500F47F}" type="pres">
      <dgm:prSet presAssocID="{E6DF0842-AC41-4A6F-B0DB-7A82930CEF04}" presName="diagram" presStyleCnt="0">
        <dgm:presLayoutVars>
          <dgm:dir/>
          <dgm:resizeHandles val="exact"/>
        </dgm:presLayoutVars>
      </dgm:prSet>
      <dgm:spPr/>
    </dgm:pt>
    <dgm:pt modelId="{3209639D-579E-4604-8C78-3A82B93FFA64}" type="pres">
      <dgm:prSet presAssocID="{218E0CB4-D732-428C-A94B-62F66F949E4D}" presName="node" presStyleLbl="node1" presStyleIdx="0" presStyleCnt="3" custScaleY="119047">
        <dgm:presLayoutVars>
          <dgm:bulletEnabled val="1"/>
        </dgm:presLayoutVars>
      </dgm:prSet>
      <dgm:spPr/>
    </dgm:pt>
    <dgm:pt modelId="{924F7D1D-046E-45C5-A826-C8D9F90BB85E}" type="pres">
      <dgm:prSet presAssocID="{F20C5F6E-F6DB-43C6-89D2-E4714A38E9E5}" presName="sibTrans" presStyleCnt="0"/>
      <dgm:spPr/>
    </dgm:pt>
    <dgm:pt modelId="{C327D3C9-EC57-433E-9858-73940AA41D6D}" type="pres">
      <dgm:prSet presAssocID="{F4213295-2958-492B-9715-4C9C2BD1C32F}" presName="node" presStyleLbl="node1" presStyleIdx="1" presStyleCnt="3" custScaleY="119047">
        <dgm:presLayoutVars>
          <dgm:bulletEnabled val="1"/>
        </dgm:presLayoutVars>
      </dgm:prSet>
      <dgm:spPr/>
    </dgm:pt>
    <dgm:pt modelId="{1F5DEA28-4928-4B5E-94DD-F9FD226705D7}" type="pres">
      <dgm:prSet presAssocID="{AF07AE2C-E47B-49CE-A475-4A1C1A7C8752}" presName="sibTrans" presStyleCnt="0"/>
      <dgm:spPr/>
    </dgm:pt>
    <dgm:pt modelId="{63A97C15-6B51-48F8-B551-C8AA3D32F340}" type="pres">
      <dgm:prSet presAssocID="{0B53FE17-D04E-4625-AA62-FB19F6220443}" presName="node" presStyleLbl="node1" presStyleIdx="2" presStyleCnt="3" custScaleY="119047">
        <dgm:presLayoutVars>
          <dgm:bulletEnabled val="1"/>
        </dgm:presLayoutVars>
      </dgm:prSet>
      <dgm:spPr/>
    </dgm:pt>
  </dgm:ptLst>
  <dgm:cxnLst>
    <dgm:cxn modelId="{15F4820B-531F-4AD4-8FCA-CBA0EC19CA27}" type="presOf" srcId="{0B53FE17-D04E-4625-AA62-FB19F6220443}" destId="{63A97C15-6B51-48F8-B551-C8AA3D32F340}" srcOrd="0" destOrd="0" presId="urn:microsoft.com/office/officeart/2005/8/layout/default"/>
    <dgm:cxn modelId="{F80EBD0C-3DBE-4940-8E33-E1C5667A68A3}" srcId="{E6DF0842-AC41-4A6F-B0DB-7A82930CEF04}" destId="{0B53FE17-D04E-4625-AA62-FB19F6220443}" srcOrd="2" destOrd="0" parTransId="{F4F2E8DB-DE84-4B21-8E81-21804A6CCCD8}" sibTransId="{8D700E0D-645A-40D5-A221-DDF802F9607A}"/>
    <dgm:cxn modelId="{3E60E032-AFD2-4BBB-B88A-08AEE249CAC3}" type="presOf" srcId="{218E0CB4-D732-428C-A94B-62F66F949E4D}" destId="{3209639D-579E-4604-8C78-3A82B93FFA64}" srcOrd="0" destOrd="0" presId="urn:microsoft.com/office/officeart/2005/8/layout/default"/>
    <dgm:cxn modelId="{9FDE5136-CFF1-4E6F-AE75-AFFE192D3279}" srcId="{E6DF0842-AC41-4A6F-B0DB-7A82930CEF04}" destId="{F4213295-2958-492B-9715-4C9C2BD1C32F}" srcOrd="1" destOrd="0" parTransId="{9A0105CF-9216-4E0B-B470-CE27AAF86829}" sibTransId="{AF07AE2C-E47B-49CE-A475-4A1C1A7C8752}"/>
    <dgm:cxn modelId="{18535364-2F74-48EA-8A06-A8BFBB22A49F}" srcId="{E6DF0842-AC41-4A6F-B0DB-7A82930CEF04}" destId="{218E0CB4-D732-428C-A94B-62F66F949E4D}" srcOrd="0" destOrd="0" parTransId="{4B172F1F-378B-4970-8E99-AE696DAE3051}" sibTransId="{F20C5F6E-F6DB-43C6-89D2-E4714A38E9E5}"/>
    <dgm:cxn modelId="{D649F276-478D-40AF-B26B-B22518EB6E30}" type="presOf" srcId="{F4213295-2958-492B-9715-4C9C2BD1C32F}" destId="{C327D3C9-EC57-433E-9858-73940AA41D6D}" srcOrd="0" destOrd="0" presId="urn:microsoft.com/office/officeart/2005/8/layout/default"/>
    <dgm:cxn modelId="{91CB0A97-D464-46C0-ADD5-6E3B86EBA034}" type="presOf" srcId="{E6DF0842-AC41-4A6F-B0DB-7A82930CEF04}" destId="{C01BF59D-88A5-41C2-9C20-8596E500F47F}" srcOrd="0" destOrd="0" presId="urn:microsoft.com/office/officeart/2005/8/layout/default"/>
    <dgm:cxn modelId="{EC786102-00D0-47A8-8001-F68DAF902821}" type="presParOf" srcId="{C01BF59D-88A5-41C2-9C20-8596E500F47F}" destId="{3209639D-579E-4604-8C78-3A82B93FFA64}" srcOrd="0" destOrd="0" presId="urn:microsoft.com/office/officeart/2005/8/layout/default"/>
    <dgm:cxn modelId="{A5979D34-27FF-4AAA-BC76-E76622232E45}" type="presParOf" srcId="{C01BF59D-88A5-41C2-9C20-8596E500F47F}" destId="{924F7D1D-046E-45C5-A826-C8D9F90BB85E}" srcOrd="1" destOrd="0" presId="urn:microsoft.com/office/officeart/2005/8/layout/default"/>
    <dgm:cxn modelId="{315F297E-AB98-4DBC-BC9E-E7A8C78A945E}" type="presParOf" srcId="{C01BF59D-88A5-41C2-9C20-8596E500F47F}" destId="{C327D3C9-EC57-433E-9858-73940AA41D6D}" srcOrd="2" destOrd="0" presId="urn:microsoft.com/office/officeart/2005/8/layout/default"/>
    <dgm:cxn modelId="{2BC273DD-6C1F-450B-933B-1434BAF0097D}" type="presParOf" srcId="{C01BF59D-88A5-41C2-9C20-8596E500F47F}" destId="{1F5DEA28-4928-4B5E-94DD-F9FD226705D7}" srcOrd="3" destOrd="0" presId="urn:microsoft.com/office/officeart/2005/8/layout/default"/>
    <dgm:cxn modelId="{66B8996F-F8B3-485C-87C0-15F0D47D7625}" type="presParOf" srcId="{C01BF59D-88A5-41C2-9C20-8596E500F47F}" destId="{63A97C15-6B51-48F8-B551-C8AA3D32F340}" srcOrd="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42C518-BE4E-42D4-B27C-438C158B3D96}">
      <dsp:nvSpPr>
        <dsp:cNvPr id="0" name=""/>
        <dsp:cNvSpPr/>
      </dsp:nvSpPr>
      <dsp:spPr>
        <a:xfrm>
          <a:off x="3489" y="446294"/>
          <a:ext cx="2767946" cy="2062972"/>
        </a:xfrm>
        <a:prstGeom prst="rect">
          <a:avLst/>
        </a:pr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miter lim="800000"/>
        </a:ln>
        <a:effectLst>
          <a:softEdge rad="31750"/>
        </a:effectLst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2000" b="1" kern="1200" dirty="0">
              <a:latin typeface="Arial" panose="020B0604020202020204" pitchFamily="34" charset="0"/>
              <a:cs typeface="Arial" panose="020B0604020202020204" pitchFamily="34" charset="0"/>
            </a:rPr>
            <a:t>Predicting </a:t>
          </a:r>
          <a:r>
            <a:rPr lang="en-GB" sz="2000" kern="1200" dirty="0">
              <a:latin typeface="Arial" panose="020B0604020202020204" pitchFamily="34" charset="0"/>
              <a:cs typeface="Arial" panose="020B0604020202020204" pitchFamily="34" charset="0"/>
            </a:rPr>
            <a:t>the emergence of new pathogens</a:t>
          </a:r>
          <a:endParaRPr lang="en-US" sz="2000" kern="1200" dirty="0"/>
        </a:p>
      </dsp:txBody>
      <dsp:txXfrm>
        <a:off x="3489" y="446294"/>
        <a:ext cx="2767946" cy="2062972"/>
      </dsp:txXfrm>
    </dsp:sp>
    <dsp:sp modelId="{3E36A796-5F0B-4CA3-B178-A14CDDBA6E31}">
      <dsp:nvSpPr>
        <dsp:cNvPr id="0" name=""/>
        <dsp:cNvSpPr/>
      </dsp:nvSpPr>
      <dsp:spPr>
        <a:xfrm>
          <a:off x="3048229" y="446294"/>
          <a:ext cx="2767946" cy="2062972"/>
        </a:xfrm>
        <a:prstGeom prst="rect">
          <a:avLst/>
        </a:pr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miter lim="800000"/>
        </a:ln>
        <a:effectLst>
          <a:softEdge rad="31750"/>
        </a:effectLst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2000" b="1" kern="1200" dirty="0">
              <a:latin typeface="Arial" panose="020B0604020202020204" pitchFamily="34" charset="0"/>
              <a:cs typeface="Arial" panose="020B0604020202020204" pitchFamily="34" charset="0"/>
            </a:rPr>
            <a:t>Estimating</a:t>
          </a:r>
          <a:r>
            <a:rPr lang="en-GB" sz="2000" kern="1200" dirty="0">
              <a:latin typeface="Arial" panose="020B0604020202020204" pitchFamily="34" charset="0"/>
              <a:cs typeface="Arial" panose="020B0604020202020204" pitchFamily="34" charset="0"/>
            </a:rPr>
            <a:t> the degree to which the disease will spread among different populations</a:t>
          </a:r>
          <a:endParaRPr lang="en-US" sz="2000" kern="1200" dirty="0"/>
        </a:p>
      </dsp:txBody>
      <dsp:txXfrm>
        <a:off x="3048229" y="446294"/>
        <a:ext cx="2767946" cy="2062972"/>
      </dsp:txXfrm>
    </dsp:sp>
    <dsp:sp modelId="{C23F871C-1E8F-48E8-9664-B6CBA4C8B186}">
      <dsp:nvSpPr>
        <dsp:cNvPr id="0" name=""/>
        <dsp:cNvSpPr/>
      </dsp:nvSpPr>
      <dsp:spPr>
        <a:xfrm>
          <a:off x="6092970" y="446294"/>
          <a:ext cx="2767946" cy="2062972"/>
        </a:xfrm>
        <a:prstGeom prst="rect">
          <a:avLst/>
        </a:pr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miter lim="800000"/>
        </a:ln>
        <a:effectLst>
          <a:softEdge rad="31750"/>
        </a:effectLst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2000" b="1" kern="1200">
              <a:latin typeface="Arial" panose="020B0604020202020204" pitchFamily="34" charset="0"/>
              <a:cs typeface="Arial" panose="020B0604020202020204" pitchFamily="34" charset="0"/>
            </a:rPr>
            <a:t>Understanding</a:t>
          </a:r>
          <a:r>
            <a:rPr lang="en-GB" sz="2000" kern="1200">
              <a:latin typeface="Arial" panose="020B0604020202020204" pitchFamily="34" charset="0"/>
              <a:cs typeface="Arial" panose="020B0604020202020204" pitchFamily="34" charset="0"/>
            </a:rPr>
            <a:t> of the early history of an outbreak and identifying the initial infection</a:t>
          </a:r>
          <a:endParaRPr lang="en-US" sz="2000" kern="1200" dirty="0"/>
        </a:p>
      </dsp:txBody>
      <dsp:txXfrm>
        <a:off x="6092970" y="446294"/>
        <a:ext cx="2767946" cy="2062972"/>
      </dsp:txXfrm>
    </dsp:sp>
    <dsp:sp modelId="{F6CB8FDA-2661-4442-A048-EC3D71C63976}">
      <dsp:nvSpPr>
        <dsp:cNvPr id="0" name=""/>
        <dsp:cNvSpPr/>
      </dsp:nvSpPr>
      <dsp:spPr>
        <a:xfrm>
          <a:off x="9137710" y="446294"/>
          <a:ext cx="2767946" cy="2062972"/>
        </a:xfrm>
        <a:prstGeom prst="rect">
          <a:avLst/>
        </a:pr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miter lim="800000"/>
        </a:ln>
        <a:effectLst>
          <a:softEdge rad="31750"/>
        </a:effectLst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>
              <a:latin typeface="Arial" panose="020B0604020202020204" pitchFamily="34" charset="0"/>
              <a:cs typeface="Arial" panose="020B0604020202020204" pitchFamily="34" charset="0"/>
            </a:rPr>
            <a:t>Optimizing</a:t>
          </a:r>
          <a:r>
            <a:rPr lang="en-GB" sz="2000" kern="1200">
              <a:latin typeface="Arial" panose="020B0604020202020204" pitchFamily="34" charset="0"/>
              <a:cs typeface="Arial" panose="020B0604020202020204" pitchFamily="34" charset="0"/>
            </a:rPr>
            <a:t> the impact of prevention strategies on disease transmission;</a:t>
          </a:r>
          <a:endParaRPr lang="en-US" sz="2000" kern="1200" dirty="0"/>
        </a:p>
      </dsp:txBody>
      <dsp:txXfrm>
        <a:off x="9137710" y="446294"/>
        <a:ext cx="2767946" cy="2062972"/>
      </dsp:txXfrm>
    </dsp:sp>
    <dsp:sp modelId="{F41909E8-4E30-4429-9FBA-73852815CC14}">
      <dsp:nvSpPr>
        <dsp:cNvPr id="0" name=""/>
        <dsp:cNvSpPr/>
      </dsp:nvSpPr>
      <dsp:spPr>
        <a:xfrm>
          <a:off x="1525859" y="2786061"/>
          <a:ext cx="2767946" cy="2062972"/>
        </a:xfrm>
        <a:prstGeom prst="rect">
          <a:avLst/>
        </a:pr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miter lim="800000"/>
        </a:ln>
        <a:effectLst>
          <a:softEdge rad="31750"/>
        </a:effectLst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>
              <a:latin typeface="Arial" panose="020B0604020202020204" pitchFamily="34" charset="0"/>
              <a:cs typeface="Arial" panose="020B0604020202020204" pitchFamily="34" charset="0"/>
            </a:rPr>
            <a:t>Assessing</a:t>
          </a:r>
          <a:r>
            <a:rPr lang="en-GB" sz="2000" kern="1200">
              <a:latin typeface="Arial" panose="020B0604020202020204" pitchFamily="34" charset="0"/>
              <a:cs typeface="Arial" panose="020B0604020202020204" pitchFamily="34" charset="0"/>
            </a:rPr>
            <a:t> the impact of proposed medical interventions</a:t>
          </a:r>
          <a:endParaRPr lang="en-US" sz="2000" kern="1200" dirty="0"/>
        </a:p>
      </dsp:txBody>
      <dsp:txXfrm>
        <a:off x="1525859" y="2786061"/>
        <a:ext cx="2767946" cy="2062972"/>
      </dsp:txXfrm>
    </dsp:sp>
    <dsp:sp modelId="{0CAB5365-CC2A-4253-A789-2935FD931FFB}">
      <dsp:nvSpPr>
        <dsp:cNvPr id="0" name=""/>
        <dsp:cNvSpPr/>
      </dsp:nvSpPr>
      <dsp:spPr>
        <a:xfrm>
          <a:off x="4570599" y="2786061"/>
          <a:ext cx="2767946" cy="2062972"/>
        </a:xfrm>
        <a:prstGeom prst="rect">
          <a:avLst/>
        </a:pr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miter lim="800000"/>
        </a:ln>
        <a:effectLst>
          <a:softEdge rad="31750"/>
        </a:effectLst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>
              <a:latin typeface="Arial" panose="020B0604020202020204" pitchFamily="34" charset="0"/>
              <a:cs typeface="Arial" panose="020B0604020202020204" pitchFamily="34" charset="0"/>
            </a:rPr>
            <a:t>Assessing</a:t>
          </a:r>
          <a:r>
            <a:rPr lang="en-GB" sz="2000" kern="1200">
              <a:latin typeface="Arial" panose="020B0604020202020204" pitchFamily="34" charset="0"/>
              <a:cs typeface="Arial" panose="020B0604020202020204" pitchFamily="34" charset="0"/>
            </a:rPr>
            <a:t> the effectiveness of partial protection to infection by vaccination or protective clothing.</a:t>
          </a:r>
          <a:endParaRPr lang="en-US" sz="2000" kern="1200"/>
        </a:p>
      </dsp:txBody>
      <dsp:txXfrm>
        <a:off x="4570599" y="2786061"/>
        <a:ext cx="2767946" cy="2062972"/>
      </dsp:txXfrm>
    </dsp:sp>
    <dsp:sp modelId="{E63E0ADD-3D2B-49D8-B49F-0F520335B5DE}">
      <dsp:nvSpPr>
        <dsp:cNvPr id="0" name=""/>
        <dsp:cNvSpPr/>
      </dsp:nvSpPr>
      <dsp:spPr>
        <a:xfrm>
          <a:off x="7615340" y="2786061"/>
          <a:ext cx="2767946" cy="2062972"/>
        </a:xfrm>
        <a:prstGeom prst="rect">
          <a:avLst/>
        </a:pr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miter lim="800000"/>
        </a:ln>
        <a:effectLst>
          <a:softEdge rad="31750"/>
        </a:effectLst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Arial" panose="020B0604020202020204" pitchFamily="34" charset="0"/>
              <a:cs typeface="Arial" panose="020B0604020202020204" pitchFamily="34" charset="0"/>
            </a:rPr>
            <a:t>Improving our </a:t>
          </a:r>
          <a:r>
            <a:rPr lang="en-GB" sz="2000" b="1" kern="1200">
              <a:latin typeface="Arial" panose="020B0604020202020204" pitchFamily="34" charset="0"/>
              <a:cs typeface="Arial" panose="020B0604020202020204" pitchFamily="34" charset="0"/>
            </a:rPr>
            <a:t>understanding</a:t>
          </a:r>
          <a:r>
            <a:rPr lang="en-GB" sz="2000" kern="1200">
              <a:latin typeface="Arial" panose="020B0604020202020204" pitchFamily="34" charset="0"/>
              <a:cs typeface="Arial" panose="020B0604020202020204" pitchFamily="34" charset="0"/>
            </a:rPr>
            <a:t> of the interaction of risk factors as they affect transmission (example: schools, and work environment); and</a:t>
          </a:r>
          <a:endParaRPr lang="en-US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615340" y="2786061"/>
        <a:ext cx="2767946" cy="20629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2BE6B8-E448-426F-A5B0-01275F790CCB}">
      <dsp:nvSpPr>
        <dsp:cNvPr id="0" name=""/>
        <dsp:cNvSpPr/>
      </dsp:nvSpPr>
      <dsp:spPr>
        <a:xfrm>
          <a:off x="638803" y="1562"/>
          <a:ext cx="3947270" cy="2368362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en-US" sz="2600" kern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Investigate epidemiology and transmission parameters</a:t>
          </a:r>
          <a:endParaRPr lang="en-US" sz="2600" kern="1200" dirty="0">
            <a:solidFill>
              <a:sysClr val="windowText" lastClr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38803" y="1562"/>
        <a:ext cx="3947270" cy="2368362"/>
      </dsp:txXfrm>
    </dsp:sp>
    <dsp:sp modelId="{F31DEB04-0040-4053-83B1-3C1AEC465BD4}">
      <dsp:nvSpPr>
        <dsp:cNvPr id="0" name=""/>
        <dsp:cNvSpPr/>
      </dsp:nvSpPr>
      <dsp:spPr>
        <a:xfrm>
          <a:off x="4980801" y="1562"/>
          <a:ext cx="3947270" cy="2368362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en-US" sz="2600" kern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Evaluate the contribution of different transmission mechanisms (asymptomatic vs symptomatic transmission)</a:t>
          </a:r>
          <a:endParaRPr lang="en-US" sz="2600" kern="1200" dirty="0">
            <a:solidFill>
              <a:sysClr val="windowText" lastClr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80801" y="1562"/>
        <a:ext cx="3947270" cy="2368362"/>
      </dsp:txXfrm>
    </dsp:sp>
    <dsp:sp modelId="{F4D4E38D-110A-46BA-9DFF-9F0B21B3007B}">
      <dsp:nvSpPr>
        <dsp:cNvPr id="0" name=""/>
        <dsp:cNvSpPr/>
      </dsp:nvSpPr>
      <dsp:spPr>
        <a:xfrm>
          <a:off x="638803" y="2764651"/>
          <a:ext cx="3947270" cy="2368362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en-US" sz="2600" kern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Optimal allocation of social distancing and pharmaceutical interventions (vaccines, therapeutics) </a:t>
          </a:r>
          <a:endParaRPr lang="en-US" sz="2600" kern="1200" dirty="0">
            <a:solidFill>
              <a:sysClr val="windowText" lastClr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38803" y="2764651"/>
        <a:ext cx="3947270" cy="2368362"/>
      </dsp:txXfrm>
    </dsp:sp>
    <dsp:sp modelId="{FE4C7CBB-F065-42C5-9304-EA2850DB5985}">
      <dsp:nvSpPr>
        <dsp:cNvPr id="0" name=""/>
        <dsp:cNvSpPr/>
      </dsp:nvSpPr>
      <dsp:spPr>
        <a:xfrm>
          <a:off x="4980801" y="2764651"/>
          <a:ext cx="3947270" cy="2368362"/>
        </a:xfrm>
        <a:prstGeom prst="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en-US" sz="2600" b="0" kern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Forecast the course of the epidemic in terms of cases, hospitalizations, deaths, etc.</a:t>
          </a:r>
          <a:endParaRPr lang="en-US" sz="2600" b="0" kern="1200" dirty="0">
            <a:solidFill>
              <a:sysClr val="windowText" lastClr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80801" y="2764651"/>
        <a:ext cx="3947270" cy="23683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09639D-579E-4604-8C78-3A82B93FFA64}">
      <dsp:nvSpPr>
        <dsp:cNvPr id="0" name=""/>
        <dsp:cNvSpPr/>
      </dsp:nvSpPr>
      <dsp:spPr>
        <a:xfrm>
          <a:off x="0" y="400103"/>
          <a:ext cx="3525294" cy="2518054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en-US" sz="2300" kern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Slow down the initial growth of the “epidemic curve”, because of the further reduction of the effective reproduction number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altLang="en-US" sz="2300" b="0" i="1" kern="1200" smtClean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altLang="en-US" sz="2300" b="0" i="1" kern="1200" smtClean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n-US" altLang="en-US" sz="2300" b="0" i="1" kern="1200" smtClean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r>
            <a:rPr lang="en-US" altLang="en-US" sz="2300" kern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2300" kern="1200" dirty="0">
            <a:solidFill>
              <a:sysClr val="windowText" lastClr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400103"/>
        <a:ext cx="3525294" cy="2518054"/>
      </dsp:txXfrm>
    </dsp:sp>
    <dsp:sp modelId="{C327D3C9-EC57-433E-9858-73940AA41D6D}">
      <dsp:nvSpPr>
        <dsp:cNvPr id="0" name=""/>
        <dsp:cNvSpPr/>
      </dsp:nvSpPr>
      <dsp:spPr>
        <a:xfrm>
          <a:off x="3877824" y="400103"/>
          <a:ext cx="3525294" cy="2518054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en-US" sz="2300" kern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Reduce the peak level of the “epidemic curve” and the final number of totally infected</a:t>
          </a:r>
          <a:endParaRPr lang="en-US" sz="2300" kern="1200" dirty="0">
            <a:solidFill>
              <a:sysClr val="windowText" lastClr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77824" y="400103"/>
        <a:ext cx="3525294" cy="2518054"/>
      </dsp:txXfrm>
    </dsp:sp>
    <dsp:sp modelId="{63A97C15-6B51-48F8-B551-C8AA3D32F340}">
      <dsp:nvSpPr>
        <dsp:cNvPr id="0" name=""/>
        <dsp:cNvSpPr/>
      </dsp:nvSpPr>
      <dsp:spPr>
        <a:xfrm>
          <a:off x="7755648" y="400103"/>
          <a:ext cx="3525294" cy="2518054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en-US" sz="2300" kern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rPr>
            <a:t>Delay the peak time of the outbreak or epidemic.</a:t>
          </a:r>
          <a:endParaRPr lang="en-US" sz="2300" kern="1200" dirty="0">
            <a:solidFill>
              <a:sysClr val="windowText" lastClr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755648" y="400103"/>
        <a:ext cx="3525294" cy="25180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F11827-E609-004D-90DD-5995538788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755BAA-97A7-BC40-A391-1BA37A94BE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28EE9192-0D64-1841-A008-DB5B7F651272}" type="datetimeFigureOut">
              <a:rPr lang="en-US"/>
              <a:pPr>
                <a:defRPr/>
              </a:pPr>
              <a:t>7/20/2024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AB5D8F-77B0-6546-9EB9-9AA47F6811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E37FD-7924-944F-A50D-FB108691B5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48F8EE-4FE5-4442-91DD-C31DE535EC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4DBD6AF-7DEB-644F-8961-CF350B4ABCA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6946B46-42B3-D043-8E58-ADE47B81980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4516" name="Rectangle 4">
            <a:extLst>
              <a:ext uri="{FF2B5EF4-FFF2-40B4-BE49-F238E27FC236}">
                <a16:creationId xmlns:a16="http://schemas.microsoft.com/office/drawing/2014/main" id="{977885E0-64EA-3C47-B2AD-A392B046E73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87EAF679-1E7C-9C42-9165-E022BD4708E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E34E56D6-5B56-7145-ACE7-25EDAEF701D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34576716-134D-184D-8315-1C76FB9B78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6E1DB51-8FE5-074C-9524-8B199F4C2565}" type="slidenum">
              <a:rPr lang="en-CA" altLang="en-US"/>
              <a:pPr/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565C138-4021-C94F-B314-DF5F267FF378}" type="slidenum">
              <a:rPr lang="en-US" sz="1200"/>
              <a:pPr/>
              <a:t>1</a:t>
            </a:fld>
            <a:endParaRPr lang="en-US" sz="1200" dirty="0"/>
          </a:p>
        </p:txBody>
      </p:sp>
      <p:sp>
        <p:nvSpPr>
          <p:cNvPr id="1638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638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82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23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27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91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12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1DB51-8FE5-074C-9524-8B199F4C2565}" type="slidenum">
              <a:rPr lang="en-CA" altLang="en-US" smtClean="0"/>
              <a:pPr/>
              <a:t>17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298154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64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40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80C04-9E5D-F54F-AE7C-3B57BEFE61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1DB51-8FE5-074C-9524-8B199F4C2565}" type="slidenum">
              <a:rPr lang="en-CA" altLang="en-US" smtClean="0"/>
              <a:pPr/>
              <a:t>21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514494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0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40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55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47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31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562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93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1DB51-8FE5-074C-9524-8B199F4C2565}" type="slidenum">
              <a:rPr lang="en-CA" altLang="en-US" smtClean="0"/>
              <a:pPr/>
              <a:t>35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4083301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1DB51-8FE5-074C-9524-8B199F4C2565}" type="slidenum">
              <a:rPr lang="en-CA" altLang="en-US" smtClean="0"/>
              <a:pPr/>
              <a:t>37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98476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>
            <a:extLst>
              <a:ext uri="{FF2B5EF4-FFF2-40B4-BE49-F238E27FC236}">
                <a16:creationId xmlns:a16="http://schemas.microsoft.com/office/drawing/2014/main" id="{06931623-62C6-3745-8BBC-6B8F744007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>
            <a:extLst>
              <a:ext uri="{FF2B5EF4-FFF2-40B4-BE49-F238E27FC236}">
                <a16:creationId xmlns:a16="http://schemas.microsoft.com/office/drawing/2014/main" id="{B74F043E-D72E-FC4E-ADA8-B114F76C8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48484" name="Header Placeholder 3">
            <a:extLst>
              <a:ext uri="{FF2B5EF4-FFF2-40B4-BE49-F238E27FC236}">
                <a16:creationId xmlns:a16="http://schemas.microsoft.com/office/drawing/2014/main" id="{1A82F1B2-D8EB-914A-8CBE-6684A47FCD06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200"/>
          </a:p>
        </p:txBody>
      </p:sp>
      <p:sp>
        <p:nvSpPr>
          <p:cNvPr id="148485" name="Slide Number Placeholder 4">
            <a:extLst>
              <a:ext uri="{FF2B5EF4-FFF2-40B4-BE49-F238E27FC236}">
                <a16:creationId xmlns:a16="http://schemas.microsoft.com/office/drawing/2014/main" id="{80250440-F457-7241-9C78-9CCE832EE78A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7AB3B13D-AC30-EC4B-A705-86684369327C}" type="slidenum">
              <a:rPr lang="en-CA" altLang="en-US" sz="1200"/>
              <a:pPr algn="r" eaLnBrk="1" hangingPunct="1"/>
              <a:t>38</a:t>
            </a:fld>
            <a:endParaRPr lang="en-CA" altLang="en-US" sz="1200"/>
          </a:p>
        </p:txBody>
      </p:sp>
    </p:spTree>
    <p:extLst>
      <p:ext uri="{BB962C8B-B14F-4D97-AF65-F5344CB8AC3E}">
        <p14:creationId xmlns:p14="http://schemas.microsoft.com/office/powerpoint/2010/main" val="2181540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>
            <a:extLst>
              <a:ext uri="{FF2B5EF4-FFF2-40B4-BE49-F238E27FC236}">
                <a16:creationId xmlns:a16="http://schemas.microsoft.com/office/drawing/2014/main" id="{06931623-62C6-3745-8BBC-6B8F744007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>
            <a:extLst>
              <a:ext uri="{FF2B5EF4-FFF2-40B4-BE49-F238E27FC236}">
                <a16:creationId xmlns:a16="http://schemas.microsoft.com/office/drawing/2014/main" id="{B74F043E-D72E-FC4E-ADA8-B114F76C8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48484" name="Header Placeholder 3">
            <a:extLst>
              <a:ext uri="{FF2B5EF4-FFF2-40B4-BE49-F238E27FC236}">
                <a16:creationId xmlns:a16="http://schemas.microsoft.com/office/drawing/2014/main" id="{1A82F1B2-D8EB-914A-8CBE-6684A47FCD06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200"/>
          </a:p>
        </p:txBody>
      </p:sp>
      <p:sp>
        <p:nvSpPr>
          <p:cNvPr id="148485" name="Slide Number Placeholder 4">
            <a:extLst>
              <a:ext uri="{FF2B5EF4-FFF2-40B4-BE49-F238E27FC236}">
                <a16:creationId xmlns:a16="http://schemas.microsoft.com/office/drawing/2014/main" id="{80250440-F457-7241-9C78-9CCE832EE78A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7AB3B13D-AC30-EC4B-A705-86684369327C}" type="slidenum">
              <a:rPr lang="en-CA" altLang="en-US" sz="1200"/>
              <a:pPr algn="r" eaLnBrk="1" hangingPunct="1"/>
              <a:t>39</a:t>
            </a:fld>
            <a:endParaRPr lang="en-CA" altLang="en-US" sz="1200"/>
          </a:p>
        </p:txBody>
      </p:sp>
    </p:spTree>
    <p:extLst>
      <p:ext uri="{BB962C8B-B14F-4D97-AF65-F5344CB8AC3E}">
        <p14:creationId xmlns:p14="http://schemas.microsoft.com/office/powerpoint/2010/main" val="218899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815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1DB51-8FE5-074C-9524-8B199F4C2565}" type="slidenum">
              <a:rPr lang="en-CA" altLang="en-US" smtClean="0"/>
              <a:pPr/>
              <a:t>40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1969095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9A232D-02CE-0B4F-BB64-9881C3E3FEEE}" type="slidenum">
              <a:rPr lang="en-US" sz="1200"/>
              <a:pPr/>
              <a:t>41</a:t>
            </a:fld>
            <a:endParaRPr lang="en-US" sz="1200"/>
          </a:p>
        </p:txBody>
      </p:sp>
      <p:sp>
        <p:nvSpPr>
          <p:cNvPr id="757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9130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1DB51-8FE5-074C-9524-8B199F4C2565}" type="slidenum">
              <a:rPr lang="en-CA" altLang="en-US" smtClean="0"/>
              <a:pPr/>
              <a:t>43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5947145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1DB51-8FE5-074C-9524-8B199F4C2565}" type="slidenum">
              <a:rPr lang="en-CA" altLang="en-US" smtClean="0"/>
              <a:pPr/>
              <a:t>44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9329203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AE73CF6-788A-4042-837C-A4F43F72B976}" type="slidenum">
              <a:rPr lang="en-US" sz="1200"/>
              <a:pPr/>
              <a:t>45</a:t>
            </a:fld>
            <a:endParaRPr lang="en-US" sz="1200"/>
          </a:p>
        </p:txBody>
      </p:sp>
      <p:sp>
        <p:nvSpPr>
          <p:cNvPr id="737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3104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1DB51-8FE5-074C-9524-8B199F4C2565}" type="slidenum">
              <a:rPr lang="en-CA" altLang="en-US" smtClean="0"/>
              <a:pPr/>
              <a:t>46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1908954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1DB51-8FE5-074C-9524-8B199F4C2565}" type="slidenum">
              <a:rPr lang="en-CA" altLang="en-US" smtClean="0"/>
              <a:pPr/>
              <a:t>47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0255601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1DB51-8FE5-074C-9524-8B199F4C2565}" type="slidenum">
              <a:rPr lang="en-CA" altLang="en-US" smtClean="0"/>
              <a:pPr/>
              <a:t>52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953292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1DB51-8FE5-074C-9524-8B199F4C2565}" type="slidenum">
              <a:rPr lang="en-CA" altLang="en-US" smtClean="0"/>
              <a:pPr/>
              <a:t>53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75616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>
            <a:extLst>
              <a:ext uri="{FF2B5EF4-FFF2-40B4-BE49-F238E27FC236}">
                <a16:creationId xmlns:a16="http://schemas.microsoft.com/office/drawing/2014/main" id="{1675DFEE-15F1-2B4F-9C47-206A636BEE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Notes Placeholder 2">
            <a:extLst>
              <a:ext uri="{FF2B5EF4-FFF2-40B4-BE49-F238E27FC236}">
                <a16:creationId xmlns:a16="http://schemas.microsoft.com/office/drawing/2014/main" id="{551BDC0F-1BB3-2C43-A5A0-8568DD0E9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altLang="en-US" dirty="0">
              <a:latin typeface="Arial" panose="020B0604020202020204" pitchFamily="34" charset="0"/>
            </a:endParaRPr>
          </a:p>
        </p:txBody>
      </p:sp>
      <p:sp>
        <p:nvSpPr>
          <p:cNvPr id="167940" name="Header Placeholder 3">
            <a:extLst>
              <a:ext uri="{FF2B5EF4-FFF2-40B4-BE49-F238E27FC236}">
                <a16:creationId xmlns:a16="http://schemas.microsoft.com/office/drawing/2014/main" id="{7A734DD5-6F89-D943-AA6B-9C24076C98D7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200"/>
          </a:p>
        </p:txBody>
      </p:sp>
      <p:sp>
        <p:nvSpPr>
          <p:cNvPr id="167941" name="Slide Number Placeholder 4">
            <a:extLst>
              <a:ext uri="{FF2B5EF4-FFF2-40B4-BE49-F238E27FC236}">
                <a16:creationId xmlns:a16="http://schemas.microsoft.com/office/drawing/2014/main" id="{4344443B-B902-DE45-909D-B1AAF5FBC9BC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6B5CD967-062C-2645-A909-E4BC87E58F5B}" type="slidenum">
              <a:rPr lang="en-CA" altLang="en-US" sz="1200"/>
              <a:pPr algn="r" eaLnBrk="1" hangingPunct="1"/>
              <a:t>54</a:t>
            </a:fld>
            <a:endParaRPr lang="en-CA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524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>
            <a:extLst>
              <a:ext uri="{FF2B5EF4-FFF2-40B4-BE49-F238E27FC236}">
                <a16:creationId xmlns:a16="http://schemas.microsoft.com/office/drawing/2014/main" id="{1675DFEE-15F1-2B4F-9C47-206A636BEE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Notes Placeholder 2">
            <a:extLst>
              <a:ext uri="{FF2B5EF4-FFF2-40B4-BE49-F238E27FC236}">
                <a16:creationId xmlns:a16="http://schemas.microsoft.com/office/drawing/2014/main" id="{551BDC0F-1BB3-2C43-A5A0-8568DD0E9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en-US" dirty="0">
                <a:latin typeface="Arial" panose="020B0604020202020204" pitchFamily="34" charset="0"/>
              </a:rPr>
              <a:t>.</a:t>
            </a:r>
          </a:p>
          <a:p>
            <a:r>
              <a:rPr lang="en-CA" altLang="en-US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67940" name="Header Placeholder 3">
            <a:extLst>
              <a:ext uri="{FF2B5EF4-FFF2-40B4-BE49-F238E27FC236}">
                <a16:creationId xmlns:a16="http://schemas.microsoft.com/office/drawing/2014/main" id="{7A734DD5-6F89-D943-AA6B-9C24076C98D7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200"/>
          </a:p>
        </p:txBody>
      </p:sp>
      <p:sp>
        <p:nvSpPr>
          <p:cNvPr id="167941" name="Slide Number Placeholder 4">
            <a:extLst>
              <a:ext uri="{FF2B5EF4-FFF2-40B4-BE49-F238E27FC236}">
                <a16:creationId xmlns:a16="http://schemas.microsoft.com/office/drawing/2014/main" id="{4344443B-B902-DE45-909D-B1AAF5FBC9BC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6B5CD967-062C-2645-A909-E4BC87E58F5B}" type="slidenum">
              <a:rPr lang="en-CA" altLang="en-US" sz="1200"/>
              <a:pPr algn="r" eaLnBrk="1" hangingPunct="1"/>
              <a:t>55</a:t>
            </a:fld>
            <a:endParaRPr lang="en-CA" altLang="en-US" sz="1200"/>
          </a:p>
        </p:txBody>
      </p:sp>
    </p:spTree>
    <p:extLst>
      <p:ext uri="{BB962C8B-B14F-4D97-AF65-F5344CB8AC3E}">
        <p14:creationId xmlns:p14="http://schemas.microsoft.com/office/powerpoint/2010/main" val="11372635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>
            <a:extLst>
              <a:ext uri="{FF2B5EF4-FFF2-40B4-BE49-F238E27FC236}">
                <a16:creationId xmlns:a16="http://schemas.microsoft.com/office/drawing/2014/main" id="{D290EE47-14D5-2746-BCAD-24B40C3F2C4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2035" name="Notes Placeholder 2">
            <a:extLst>
              <a:ext uri="{FF2B5EF4-FFF2-40B4-BE49-F238E27FC236}">
                <a16:creationId xmlns:a16="http://schemas.microsoft.com/office/drawing/2014/main" id="{1C3023B7-9EBB-3B48-803B-9ED3ABCCE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altLang="en-US" dirty="0">
              <a:latin typeface="Arial" panose="020B0604020202020204" pitchFamily="34" charset="0"/>
            </a:endParaRPr>
          </a:p>
        </p:txBody>
      </p:sp>
      <p:sp>
        <p:nvSpPr>
          <p:cNvPr id="172036" name="Header Placeholder 3">
            <a:extLst>
              <a:ext uri="{FF2B5EF4-FFF2-40B4-BE49-F238E27FC236}">
                <a16:creationId xmlns:a16="http://schemas.microsoft.com/office/drawing/2014/main" id="{4ACB45C7-EB0D-C041-B79A-755437BAD7B1}"/>
              </a:ext>
            </a:extLst>
          </p:cNvPr>
          <p:cNvSpPr txBox="1">
            <a:spLocks noGrp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200"/>
          </a:p>
        </p:txBody>
      </p:sp>
      <p:sp>
        <p:nvSpPr>
          <p:cNvPr id="172037" name="Slide Number Placeholder 4">
            <a:extLst>
              <a:ext uri="{FF2B5EF4-FFF2-40B4-BE49-F238E27FC236}">
                <a16:creationId xmlns:a16="http://schemas.microsoft.com/office/drawing/2014/main" id="{D2B2F5FD-B3C9-514A-BE93-A870DAE3CB7D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0F451817-83C0-DE4F-9D1D-FF2BCFFBF3B5}" type="slidenum">
              <a:rPr lang="en-CA" altLang="en-US" sz="1200"/>
              <a:pPr algn="r" eaLnBrk="1" hangingPunct="1"/>
              <a:t>56</a:t>
            </a:fld>
            <a:endParaRPr lang="en-CA" altLang="en-US" sz="12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E8C110E-06DD-7A43-82B2-4721BE59C990}" type="slidenum">
              <a:rPr lang="en-US" sz="1200"/>
              <a:pPr/>
              <a:t>61</a:t>
            </a:fld>
            <a:endParaRPr lang="en-US" sz="1200"/>
          </a:p>
        </p:txBody>
      </p:sp>
      <p:sp>
        <p:nvSpPr>
          <p:cNvPr id="7987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DB7CE76-9251-734E-9964-AF4858655D6C}" type="slidenum">
              <a:rPr lang="en-US" sz="1200"/>
              <a:pPr/>
              <a:t>62</a:t>
            </a:fld>
            <a:endParaRPr lang="en-US" sz="1200"/>
          </a:p>
        </p:txBody>
      </p:sp>
      <p:sp>
        <p:nvSpPr>
          <p:cNvPr id="8192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008C0F-5605-3244-BA80-D071B8D207BA}" type="slidenum">
              <a:rPr lang="en-US" sz="1200"/>
              <a:pPr/>
              <a:t>64</a:t>
            </a:fld>
            <a:endParaRPr lang="en-US" sz="1200"/>
          </a:p>
        </p:txBody>
      </p:sp>
      <p:sp>
        <p:nvSpPr>
          <p:cNvPr id="860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2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1A54AE7-2D68-E846-8EC6-7414A02156CE}" type="slidenum">
              <a:rPr lang="en-US" sz="1200"/>
              <a:pPr eaLnBrk="1" hangingPunct="1"/>
              <a:t>72</a:t>
            </a:fld>
            <a:endParaRPr lang="en-US" sz="1200"/>
          </a:p>
        </p:txBody>
      </p:sp>
      <p:sp>
        <p:nvSpPr>
          <p:cNvPr id="4608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Rectangle 1027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79B57FB-272D-F242-84FC-169BBBD44001}" type="slidenum">
              <a:rPr lang="en-US" sz="1200"/>
              <a:pPr/>
              <a:t>73</a:t>
            </a:fld>
            <a:endParaRPr lang="en-US" sz="1200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DB0564E-29DA-284A-9D5F-76E4C8068F54}" type="slidenum">
              <a:rPr lang="en-US" sz="1200"/>
              <a:pPr/>
              <a:t>74</a:t>
            </a:fld>
            <a:endParaRPr lang="en-US" sz="1200"/>
          </a:p>
        </p:txBody>
      </p:sp>
      <p:sp>
        <p:nvSpPr>
          <p:cNvPr id="23757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9395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4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31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34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02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2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kgrd">
            <a:extLst>
              <a:ext uri="{FF2B5EF4-FFF2-40B4-BE49-F238E27FC236}">
                <a16:creationId xmlns:a16="http://schemas.microsoft.com/office/drawing/2014/main" id="{CA376F7E-F16D-BF49-8EB2-0CFD17BB7F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7" y="0"/>
            <a:ext cx="1219411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phac-aspc_fip_e_colour">
            <a:extLst>
              <a:ext uri="{FF2B5EF4-FFF2-40B4-BE49-F238E27FC236}">
                <a16:creationId xmlns:a16="http://schemas.microsoft.com/office/drawing/2014/main" id="{04DE261A-D7F0-6A4E-9FEF-DE7B69EE0B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443663"/>
            <a:ext cx="350731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anada Wordmark">
            <a:extLst>
              <a:ext uri="{FF2B5EF4-FFF2-40B4-BE49-F238E27FC236}">
                <a16:creationId xmlns:a16="http://schemas.microsoft.com/office/drawing/2014/main" id="{35500F5F-9986-A241-AEF6-FEB9C67E52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1" y="6324600"/>
            <a:ext cx="1930400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0" y="1295400"/>
            <a:ext cx="10363200" cy="18288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952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629025"/>
            <a:ext cx="8534400" cy="1600200"/>
          </a:xfrm>
        </p:spPr>
        <p:txBody>
          <a:bodyPr/>
          <a:lstStyle>
            <a:lvl1pPr algn="ctr">
              <a:lnSpc>
                <a:spcPct val="100000"/>
              </a:lnSpc>
              <a:spcBef>
                <a:spcPct val="20000"/>
              </a:spcBef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21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D6365-8727-424E-8506-C2F1FBFBA9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8754037-0400-A741-9F41-7A591891AD6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55A00-2080-4142-94EE-E01DB65A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Public Health Agency of Canada | Agence de la santé publique du Canada</a:t>
            </a:r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59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858838"/>
            <a:ext cx="2590800" cy="5389562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1" y="858838"/>
            <a:ext cx="7569200" cy="5389562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671BB-8658-0E40-B77E-AFCEEF6DC7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C73B20-C2D6-DD4B-8679-0895686ED57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E4F46-74A1-644D-B3CF-F189CD75C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Public Health Agency of Canada | Agence de la santé publique du Canada</a:t>
            </a:r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972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14400" y="858838"/>
            <a:ext cx="10363200" cy="5389562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64B371-9210-F343-9BAC-2826D76D4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674F5C8-B79E-4842-90B7-9BF693F98D1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64CC0-4414-CC48-B1D4-3EBD12DF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Public Health Agency of Canada | Agence de la santé publique du Canada</a:t>
            </a:r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423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1201-0010 - PPT-PHAC-title">
            <a:extLst>
              <a:ext uri="{FF2B5EF4-FFF2-40B4-BE49-F238E27FC236}">
                <a16:creationId xmlns:a16="http://schemas.microsoft.com/office/drawing/2014/main" id="{0E8C71EC-EF1F-F24E-8E9F-90682E22A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0352" y="549280"/>
            <a:ext cx="11040533" cy="1470025"/>
          </a:xfrm>
        </p:spPr>
        <p:txBody>
          <a:bodyPr anchor="b"/>
          <a:lstStyle>
            <a:lvl1pPr>
              <a:defRPr sz="3000"/>
            </a:lvl1pPr>
          </a:lstStyle>
          <a:p>
            <a:pPr lvl="0"/>
            <a:r>
              <a:rPr lang="en-US" noProof="0"/>
              <a:t>Click to edit Master title style</a:t>
            </a:r>
            <a:endParaRPr lang="en-CA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0352" y="2062163"/>
            <a:ext cx="11040533" cy="1008062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rgbClr val="006699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CA" noProof="0"/>
          </a:p>
        </p:txBody>
      </p:sp>
    </p:spTree>
    <p:extLst>
      <p:ext uri="{BB962C8B-B14F-4D97-AF65-F5344CB8AC3E}">
        <p14:creationId xmlns:p14="http://schemas.microsoft.com/office/powerpoint/2010/main" val="1421712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8" indent="0">
              <a:buNone/>
              <a:defRPr sz="1800"/>
            </a:lvl2pPr>
            <a:lvl3pPr marL="914415" indent="0">
              <a:buNone/>
              <a:defRPr sz="1600"/>
            </a:lvl3pPr>
            <a:lvl4pPr marL="1371623" indent="0">
              <a:buNone/>
              <a:defRPr sz="1400"/>
            </a:lvl4pPr>
            <a:lvl5pPr marL="1828830" indent="0">
              <a:buNone/>
              <a:defRPr sz="1400"/>
            </a:lvl5pPr>
            <a:lvl6pPr marL="2286038" indent="0">
              <a:buNone/>
              <a:defRPr sz="1400"/>
            </a:lvl6pPr>
            <a:lvl7pPr marL="2743246" indent="0">
              <a:buNone/>
              <a:defRPr sz="1400"/>
            </a:lvl7pPr>
            <a:lvl8pPr marL="3200453" indent="0">
              <a:buNone/>
              <a:defRPr sz="1400"/>
            </a:lvl8pPr>
            <a:lvl9pPr marL="3657661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0897A5D-6954-2442-A17A-4B977C3E5E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68C310B-70A4-7B49-94CD-C49E461FFB8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272EAB5-B07E-A04F-AD1F-A1ADC9798889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011154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858963"/>
            <a:ext cx="53848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58963"/>
            <a:ext cx="53848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0CABA8A-24D9-8B48-91F0-ADB1B7BBA7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1AA0906-79DB-E14D-97F7-08CD8BA5EE1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1CE6E6-DBB2-CF4E-8329-DCC2553CEFF7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043013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F951504-05C7-7941-8873-78BC9C34E53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E94A715-9DF0-7F4F-9C96-97EE89FD3D5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6DE145-D0E9-7347-8F85-918A9E9E508E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226437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98107DD5-84E2-A748-AE6D-A884AD1252E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2DD18FBC-39F9-CA46-B70C-22B46577EDB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75C98B-5279-8C41-A6C3-38138FC364CA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907406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8" indent="0">
              <a:buNone/>
              <a:defRPr sz="1200"/>
            </a:lvl2pPr>
            <a:lvl3pPr marL="914415" indent="0">
              <a:buNone/>
              <a:defRPr sz="1000"/>
            </a:lvl3pPr>
            <a:lvl4pPr marL="1371623" indent="0">
              <a:buNone/>
              <a:defRPr sz="900"/>
            </a:lvl4pPr>
            <a:lvl5pPr marL="1828830" indent="0">
              <a:buNone/>
              <a:defRPr sz="900"/>
            </a:lvl5pPr>
            <a:lvl6pPr marL="2286038" indent="0">
              <a:buNone/>
              <a:defRPr sz="900"/>
            </a:lvl6pPr>
            <a:lvl7pPr marL="2743246" indent="0">
              <a:buNone/>
              <a:defRPr sz="900"/>
            </a:lvl7pPr>
            <a:lvl8pPr marL="3200453" indent="0">
              <a:buNone/>
              <a:defRPr sz="900"/>
            </a:lvl8pPr>
            <a:lvl9pPr marL="365766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4F52077-85D9-134C-9C11-3ED86BC99AD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5949D11-B6F3-6B44-A39F-0ABDB63542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A200760-1B54-BB4E-8F2D-7301691913F9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250178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8" indent="0">
              <a:buNone/>
              <a:defRPr sz="2800"/>
            </a:lvl2pPr>
            <a:lvl3pPr marL="914415" indent="0">
              <a:buNone/>
              <a:defRPr sz="2400"/>
            </a:lvl3pPr>
            <a:lvl4pPr marL="1371623" indent="0">
              <a:buNone/>
              <a:defRPr sz="2000"/>
            </a:lvl4pPr>
            <a:lvl5pPr marL="1828830" indent="0">
              <a:buNone/>
              <a:defRPr sz="2000"/>
            </a:lvl5pPr>
            <a:lvl6pPr marL="2286038" indent="0">
              <a:buNone/>
              <a:defRPr sz="2000"/>
            </a:lvl6pPr>
            <a:lvl7pPr marL="2743246" indent="0">
              <a:buNone/>
              <a:defRPr sz="2000"/>
            </a:lvl7pPr>
            <a:lvl8pPr marL="3200453" indent="0">
              <a:buNone/>
              <a:defRPr sz="2000"/>
            </a:lvl8pPr>
            <a:lvl9pPr marL="3657661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CA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8" indent="0">
              <a:buNone/>
              <a:defRPr sz="1200"/>
            </a:lvl2pPr>
            <a:lvl3pPr marL="914415" indent="0">
              <a:buNone/>
              <a:defRPr sz="1000"/>
            </a:lvl3pPr>
            <a:lvl4pPr marL="1371623" indent="0">
              <a:buNone/>
              <a:defRPr sz="900"/>
            </a:lvl4pPr>
            <a:lvl5pPr marL="1828830" indent="0">
              <a:buNone/>
              <a:defRPr sz="900"/>
            </a:lvl5pPr>
            <a:lvl6pPr marL="2286038" indent="0">
              <a:buNone/>
              <a:defRPr sz="900"/>
            </a:lvl6pPr>
            <a:lvl7pPr marL="2743246" indent="0">
              <a:buNone/>
              <a:defRPr sz="900"/>
            </a:lvl7pPr>
            <a:lvl8pPr marL="3200453" indent="0">
              <a:buNone/>
              <a:defRPr sz="900"/>
            </a:lvl8pPr>
            <a:lvl9pPr marL="365766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70AAF97-E1F9-5147-9609-08BAD030AB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DE4028F-2D2F-FD4A-8A2E-C66D29B7E4D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9862D7-1654-6F49-804C-99E2E93447BE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812590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D7A7F-C1A6-794F-B6ED-7127F035EC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155B179-CA10-6646-A02B-5A7EF800599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369AD-92DE-614E-962D-681D1010A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Public Health Agency of Canada | Agence de la santé publique du Canada</a:t>
            </a:r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1607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7F81094-30A3-A349-BC5A-5576052FC4B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EB8CA4-12D6-9245-A077-AAA676B6D87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491F798-8145-7145-BBCF-4B0E3C57913B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203622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08050"/>
            <a:ext cx="2743200" cy="52181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08050"/>
            <a:ext cx="8026400" cy="52181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DE32C82-C26A-EE4B-8E39-3935ABC84E5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205D654-A190-E149-BF81-2DA5F03173F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9722902-4518-7C41-9201-2BD421D64146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121386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FC45-BA90-F24A-B52B-BA1C33AAE91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703C7-7CD5-884D-A38F-70ACAC57F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247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FC45-BA90-F24A-B52B-BA1C33AAE91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CA"/>
              <a:t>USING MATHEMATICAL MODELS TO SYNTHESIZE EPIDEMIOLOGICAL KNOWLEDGE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AF0D4-08CD-0F4C-9266-92D3559D83F4}" type="slidenum">
              <a:rPr lang="en-CA" altLang="en-US" smtClean="0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60592594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FC45-BA90-F24A-B52B-BA1C33AAE91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397F2-2A96-B642-89A6-F8566D721F2F}" type="slidenum">
              <a:rPr lang="en-CA" altLang="en-US" smtClean="0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8000613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FC45-BA90-F24A-B52B-BA1C33AAE91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CA"/>
              <a:t>USING MATHEMATICAL MODELS TO SYNTHESIZE EPIDEMIOLOGICAL KNOWLEDGE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AF0D4-08CD-0F4C-9266-92D3559D83F4}" type="slidenum">
              <a:rPr lang="en-CA" altLang="en-US" smtClean="0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804097923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FC45-BA90-F24A-B52B-BA1C33AAE91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CA"/>
              <a:t>USING MATHEMATICAL MODELS TO SYNTHESIZE EPIDEMIOLOGICAL KNOWLEDGE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AF0D4-08CD-0F4C-9266-92D3559D83F4}" type="slidenum">
              <a:rPr lang="en-CA" altLang="en-US" smtClean="0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531333862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FC45-BA90-F24A-B52B-BA1C33AAE91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CA"/>
              <a:t>USING MATHEMATICAL MODELS TO SYNTHESIZE EPIDEMIOLOGICAL KNOWLEDGE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AF0D4-08CD-0F4C-9266-92D3559D83F4}" type="slidenum">
              <a:rPr lang="en-CA" altLang="en-US" smtClean="0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188881208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FC45-BA90-F24A-B52B-BA1C33AAE91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55C52-4C9D-8A42-8BE9-953A624077CB}" type="slidenum">
              <a:rPr lang="en-CA" altLang="en-US" smtClean="0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8051498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FC45-BA90-F24A-B52B-BA1C33AAE91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89B5-4AD6-D147-909C-4550BB0A4F65}" type="slidenum">
              <a:rPr lang="en-CA" altLang="en-US" smtClean="0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64605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8" indent="0">
              <a:buNone/>
              <a:defRPr sz="1800"/>
            </a:lvl2pPr>
            <a:lvl3pPr marL="914415" indent="0">
              <a:buNone/>
              <a:defRPr sz="1600"/>
            </a:lvl3pPr>
            <a:lvl4pPr marL="1371623" indent="0">
              <a:buNone/>
              <a:defRPr sz="1400"/>
            </a:lvl4pPr>
            <a:lvl5pPr marL="1828830" indent="0">
              <a:buNone/>
              <a:defRPr sz="1400"/>
            </a:lvl5pPr>
            <a:lvl6pPr marL="2286038" indent="0">
              <a:buNone/>
              <a:defRPr sz="1400"/>
            </a:lvl6pPr>
            <a:lvl7pPr marL="2743246" indent="0">
              <a:buNone/>
              <a:defRPr sz="1400"/>
            </a:lvl7pPr>
            <a:lvl8pPr marL="3200453" indent="0">
              <a:buNone/>
              <a:defRPr sz="1400"/>
            </a:lvl8pPr>
            <a:lvl9pPr marL="3657661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61741-6A5B-994F-AC8B-B62B6B6065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2724B8F-B5E3-9344-88ED-BA76306A2AC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AE7F5-1F51-F04F-A9FE-1BF10A0B5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Public Health Agency of Canada | Agence de la santé publique du Canada</a:t>
            </a:r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7411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FC45-BA90-F24A-B52B-BA1C33AAE91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79A27-E5FF-694E-9D3E-2AA2DE71A7F9}" type="slidenum">
              <a:rPr lang="en-CA" altLang="en-US" smtClean="0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5924970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FC45-BA90-F24A-B52B-BA1C33AAE91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EB6F3-7D6E-3749-9416-44D78EF6F6C3}" type="slidenum">
              <a:rPr lang="en-CA" altLang="en-US" smtClean="0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4795972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FC45-BA90-F24A-B52B-BA1C33AAE919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CA"/>
              <a:t>POWERPOINT TITLE GOES HERE USING: VIEW &gt; HEADERS AND FOOTERS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2777-F3DB-9A4B-B8EF-C57696E9ABC1}" type="slidenum">
              <a:rPr lang="en-CA" altLang="en-US" smtClean="0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3234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D72521-CF7E-2A4A-8316-E9B28770BF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4AB568D-B19E-604B-9B5B-A48770EF1C7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F59F5-72F4-054D-AAF4-48DF61A0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Public Health Agency of Canada | Agence de la santé publique du Canada</a:t>
            </a:r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79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8" indent="0">
              <a:buNone/>
              <a:defRPr sz="2000" b="1"/>
            </a:lvl2pPr>
            <a:lvl3pPr marL="914415" indent="0">
              <a:buNone/>
              <a:defRPr sz="1800" b="1"/>
            </a:lvl3pPr>
            <a:lvl4pPr marL="1371623" indent="0">
              <a:buNone/>
              <a:defRPr sz="1600" b="1"/>
            </a:lvl4pPr>
            <a:lvl5pPr marL="1828830" indent="0">
              <a:buNone/>
              <a:defRPr sz="1600" b="1"/>
            </a:lvl5pPr>
            <a:lvl6pPr marL="2286038" indent="0">
              <a:buNone/>
              <a:defRPr sz="1600" b="1"/>
            </a:lvl6pPr>
            <a:lvl7pPr marL="2743246" indent="0">
              <a:buNone/>
              <a:defRPr sz="1600" b="1"/>
            </a:lvl7pPr>
            <a:lvl8pPr marL="3200453" indent="0">
              <a:buNone/>
              <a:defRPr sz="1600" b="1"/>
            </a:lvl8pPr>
            <a:lvl9pPr marL="3657661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37E8F-86F0-F040-BDBE-7631C8333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4CEF52A-2078-A147-A0FC-0E43C74F7AB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E8DEB1-5B80-144D-8961-812761270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Public Health Agency of Canada | Agence de la santé publique du Canada</a:t>
            </a:r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64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F8767-B749-C14A-9D32-7A25EA8CF3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FCCD4C4-2425-DF49-80C7-C020BA79575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1F3B1-A496-5D4E-B082-A482CE7D3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Public Health Agency of Canada | Agence de la santé publique du Canada</a:t>
            </a:r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028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A8FA06-48EA-164A-BFB9-96AC32C32C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F620B3-E8D9-B549-ABCD-E58AD96515E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272E2E-060B-0140-A61E-5ABD8ABC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Public Health Agency of Canada | Agence de la santé publique du Canada</a:t>
            </a:r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436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8" indent="0">
              <a:buNone/>
              <a:defRPr sz="1200"/>
            </a:lvl2pPr>
            <a:lvl3pPr marL="914415" indent="0">
              <a:buNone/>
              <a:defRPr sz="1000"/>
            </a:lvl3pPr>
            <a:lvl4pPr marL="1371623" indent="0">
              <a:buNone/>
              <a:defRPr sz="900"/>
            </a:lvl4pPr>
            <a:lvl5pPr marL="1828830" indent="0">
              <a:buNone/>
              <a:defRPr sz="900"/>
            </a:lvl5pPr>
            <a:lvl6pPr marL="2286038" indent="0">
              <a:buNone/>
              <a:defRPr sz="900"/>
            </a:lvl6pPr>
            <a:lvl7pPr marL="2743246" indent="0">
              <a:buNone/>
              <a:defRPr sz="900"/>
            </a:lvl7pPr>
            <a:lvl8pPr marL="3200453" indent="0">
              <a:buNone/>
              <a:defRPr sz="900"/>
            </a:lvl8pPr>
            <a:lvl9pPr marL="3657661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0D6CE-224A-2B42-8978-0023565613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FF40B04-0C79-5343-BFBF-0EFB2BC8630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A41EC-493A-6F48-898E-355B8C98C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Public Health Agency of Canada | Agence de la santé publique du Canada</a:t>
            </a:r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56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8" indent="0">
              <a:buNone/>
              <a:defRPr sz="2800"/>
            </a:lvl2pPr>
            <a:lvl3pPr marL="914415" indent="0">
              <a:buNone/>
              <a:defRPr sz="2400"/>
            </a:lvl3pPr>
            <a:lvl4pPr marL="1371623" indent="0">
              <a:buNone/>
              <a:defRPr sz="2000"/>
            </a:lvl4pPr>
            <a:lvl5pPr marL="1828830" indent="0">
              <a:buNone/>
              <a:defRPr sz="2000"/>
            </a:lvl5pPr>
            <a:lvl6pPr marL="2286038" indent="0">
              <a:buNone/>
              <a:defRPr sz="2000"/>
            </a:lvl6pPr>
            <a:lvl7pPr marL="2743246" indent="0">
              <a:buNone/>
              <a:defRPr sz="2000"/>
            </a:lvl7pPr>
            <a:lvl8pPr marL="3200453" indent="0">
              <a:buNone/>
              <a:defRPr sz="2000"/>
            </a:lvl8pPr>
            <a:lvl9pPr marL="3657661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8" indent="0">
              <a:buNone/>
              <a:defRPr sz="1200"/>
            </a:lvl2pPr>
            <a:lvl3pPr marL="914415" indent="0">
              <a:buNone/>
              <a:defRPr sz="1000"/>
            </a:lvl3pPr>
            <a:lvl4pPr marL="1371623" indent="0">
              <a:buNone/>
              <a:defRPr sz="900"/>
            </a:lvl4pPr>
            <a:lvl5pPr marL="1828830" indent="0">
              <a:buNone/>
              <a:defRPr sz="900"/>
            </a:lvl5pPr>
            <a:lvl6pPr marL="2286038" indent="0">
              <a:buNone/>
              <a:defRPr sz="900"/>
            </a:lvl6pPr>
            <a:lvl7pPr marL="2743246" indent="0">
              <a:buNone/>
              <a:defRPr sz="900"/>
            </a:lvl7pPr>
            <a:lvl8pPr marL="3200453" indent="0">
              <a:buNone/>
              <a:defRPr sz="900"/>
            </a:lvl8pPr>
            <a:lvl9pPr marL="3657661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5B4AC-158F-B042-B13F-F8B1BF2FD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11B0586-F9FE-7E48-8797-72F57AF4B99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D21FF-A5FD-0E4C-9301-DBD798F2A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Public Health Agency of Canada | Agence de la santé publique du Canada</a:t>
            </a:r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5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jpe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kgrd">
            <a:extLst>
              <a:ext uri="{FF2B5EF4-FFF2-40B4-BE49-F238E27FC236}">
                <a16:creationId xmlns:a16="http://schemas.microsoft.com/office/drawing/2014/main" id="{10F8FE75-1E2B-F44B-95FD-E0E2763D68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7" y="0"/>
            <a:ext cx="1219411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>
            <a:extLst>
              <a:ext uri="{FF2B5EF4-FFF2-40B4-BE49-F238E27FC236}">
                <a16:creationId xmlns:a16="http://schemas.microsoft.com/office/drawing/2014/main" id="{DCB5BA68-E421-E945-B33C-5E633912CB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858838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DA299C6-93D2-0B4A-9274-2307D9ED16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4214" name="Rectangle 6">
            <a:extLst>
              <a:ext uri="{FF2B5EF4-FFF2-40B4-BE49-F238E27FC236}">
                <a16:creationId xmlns:a16="http://schemas.microsoft.com/office/drawing/2014/main" id="{3D2F0BD2-F894-2643-8226-4EAE7490EE7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477000"/>
            <a:ext cx="2540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rgbClr val="152A67"/>
                </a:solidFill>
              </a:defRPr>
            </a:lvl1pPr>
          </a:lstStyle>
          <a:p>
            <a:fld id="{3CECFFB6-6DC6-FC4D-8DA6-D43EF3D2F0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54" name="Line 7">
            <a:extLst>
              <a:ext uri="{FF2B5EF4-FFF2-40B4-BE49-F238E27FC236}">
                <a16:creationId xmlns:a16="http://schemas.microsoft.com/office/drawing/2014/main" id="{FA2F7337-B332-4345-B382-9C414041C1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914400" y="6400800"/>
            <a:ext cx="10363200" cy="0"/>
          </a:xfrm>
          <a:prstGeom prst="line">
            <a:avLst/>
          </a:prstGeom>
          <a:noFill/>
          <a:ln w="12700">
            <a:solidFill>
              <a:srgbClr val="90C0E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3" name="Rectangle 5">
            <a:extLst>
              <a:ext uri="{FF2B5EF4-FFF2-40B4-BE49-F238E27FC236}">
                <a16:creationId xmlns:a16="http://schemas.microsoft.com/office/drawing/2014/main" id="{89A3BDC2-D37D-6345-BF5B-02E03E27E98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14400" y="6477000"/>
            <a:ext cx="711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rgbClr val="152A6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Public Health Agency of Canada | Agence de la santé publique du Canada</a:t>
            </a:r>
            <a:endParaRPr lang="en-US"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21" r:id="rId1"/>
    <p:sldLayoutId id="2147484922" r:id="rId2"/>
    <p:sldLayoutId id="2147484923" r:id="rId3"/>
    <p:sldLayoutId id="2147484924" r:id="rId4"/>
    <p:sldLayoutId id="2147484925" r:id="rId5"/>
    <p:sldLayoutId id="2147484926" r:id="rId6"/>
    <p:sldLayoutId id="2147484927" r:id="rId7"/>
    <p:sldLayoutId id="2147484928" r:id="rId8"/>
    <p:sldLayoutId id="2147484929" r:id="rId9"/>
    <p:sldLayoutId id="2147484930" r:id="rId10"/>
    <p:sldLayoutId id="2147484931" r:id="rId11"/>
    <p:sldLayoutId id="2147484932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52A67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52A67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52A67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52A67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152A67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8" algn="l" rtl="0" fontAlgn="base">
        <a:spcBef>
          <a:spcPct val="0"/>
        </a:spcBef>
        <a:spcAft>
          <a:spcPct val="0"/>
        </a:spcAft>
        <a:defRPr sz="4400">
          <a:solidFill>
            <a:srgbClr val="152A67"/>
          </a:solidFill>
          <a:latin typeface="Arial" charset="0"/>
          <a:ea typeface="ＭＳ Ｐゴシック" charset="-128"/>
          <a:cs typeface="ＭＳ Ｐゴシック" charset="-128"/>
        </a:defRPr>
      </a:lvl6pPr>
      <a:lvl7pPr marL="914415" algn="l" rtl="0" fontAlgn="base">
        <a:spcBef>
          <a:spcPct val="0"/>
        </a:spcBef>
        <a:spcAft>
          <a:spcPct val="0"/>
        </a:spcAft>
        <a:defRPr sz="4400">
          <a:solidFill>
            <a:srgbClr val="152A67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23" algn="l" rtl="0" fontAlgn="base">
        <a:spcBef>
          <a:spcPct val="0"/>
        </a:spcBef>
        <a:spcAft>
          <a:spcPct val="0"/>
        </a:spcAft>
        <a:defRPr sz="4400">
          <a:solidFill>
            <a:srgbClr val="152A67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30" algn="l" rtl="0" fontAlgn="base">
        <a:spcBef>
          <a:spcPct val="0"/>
        </a:spcBef>
        <a:spcAft>
          <a:spcPct val="0"/>
        </a:spcAft>
        <a:defRPr sz="4400">
          <a:solidFill>
            <a:srgbClr val="152A67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6" indent="-342906" algn="l" rtl="0" eaLnBrk="0" fontAlgn="base" hangingPunct="0">
        <a:lnSpc>
          <a:spcPct val="115000"/>
        </a:lnSpc>
        <a:spcBef>
          <a:spcPct val="35000"/>
        </a:spcBef>
        <a:spcAft>
          <a:spcPct val="0"/>
        </a:spcAft>
        <a:buClr>
          <a:srgbClr val="152A67"/>
        </a:buClr>
        <a:buFont typeface="Wingdings 2" pitchFamily="2" charset="2"/>
        <a:defRPr sz="28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400057" indent="-285755" algn="l" rtl="0" eaLnBrk="0" fontAlgn="base" hangingPunct="0">
        <a:lnSpc>
          <a:spcPct val="115000"/>
        </a:lnSpc>
        <a:spcBef>
          <a:spcPct val="35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746138" indent="-231779" algn="l" rtl="0" eaLnBrk="0" fontAlgn="base" hangingPunct="0">
        <a:lnSpc>
          <a:spcPct val="115000"/>
        </a:lnSpc>
        <a:spcBef>
          <a:spcPct val="35000"/>
        </a:spcBef>
        <a:spcAft>
          <a:spcPct val="0"/>
        </a:spcAft>
        <a:buClr>
          <a:schemeClr val="bg2"/>
        </a:buClr>
        <a:buChar char="&gt;"/>
        <a:defRPr sz="2000">
          <a:solidFill>
            <a:schemeClr val="tx1"/>
          </a:solidFill>
          <a:latin typeface="+mn-lt"/>
          <a:ea typeface="MS PGothic" pitchFamily="34" charset="-128"/>
        </a:defRPr>
      </a:lvl3pPr>
      <a:lvl4pPr marL="1089043" indent="-228604" algn="l" rtl="0" eaLnBrk="0" fontAlgn="base" hangingPunct="0">
        <a:lnSpc>
          <a:spcPct val="115000"/>
        </a:lnSpc>
        <a:spcBef>
          <a:spcPct val="35000"/>
        </a:spcBef>
        <a:spcAft>
          <a:spcPct val="0"/>
        </a:spcAft>
        <a:buClr>
          <a:schemeClr val="bg2"/>
        </a:buClr>
        <a:buFont typeface="Wingdings 2" pitchFamily="2" charset="2"/>
        <a:buChar char="­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1431949" indent="-228604" algn="l" rtl="0" eaLnBrk="0" fontAlgn="base" hangingPunct="0">
        <a:lnSpc>
          <a:spcPct val="115000"/>
        </a:lnSpc>
        <a:spcBef>
          <a:spcPct val="35000"/>
        </a:spcBef>
        <a:spcAft>
          <a:spcPct val="0"/>
        </a:spcAft>
        <a:buFont typeface="Wingdings 2" pitchFamily="2" charset="2"/>
        <a:buChar char="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1889157" indent="-228604" algn="l" rtl="0" fontAlgn="base">
        <a:lnSpc>
          <a:spcPct val="115000"/>
        </a:lnSpc>
        <a:spcBef>
          <a:spcPct val="35000"/>
        </a:spcBef>
        <a:spcAft>
          <a:spcPct val="0"/>
        </a:spcAft>
        <a:buFont typeface="Wingdings 2" charset="2"/>
        <a:buChar char=""/>
        <a:defRPr sz="2400">
          <a:solidFill>
            <a:schemeClr val="tx1"/>
          </a:solidFill>
          <a:latin typeface="+mn-lt"/>
          <a:ea typeface="+mn-ea"/>
        </a:defRPr>
      </a:lvl6pPr>
      <a:lvl7pPr marL="2346364" indent="-228604" algn="l" rtl="0" fontAlgn="base">
        <a:lnSpc>
          <a:spcPct val="115000"/>
        </a:lnSpc>
        <a:spcBef>
          <a:spcPct val="35000"/>
        </a:spcBef>
        <a:spcAft>
          <a:spcPct val="0"/>
        </a:spcAft>
        <a:buFont typeface="Wingdings 2" charset="2"/>
        <a:buChar char=""/>
        <a:defRPr sz="2400">
          <a:solidFill>
            <a:schemeClr val="tx1"/>
          </a:solidFill>
          <a:latin typeface="+mn-lt"/>
          <a:ea typeface="+mn-ea"/>
        </a:defRPr>
      </a:lvl7pPr>
      <a:lvl8pPr marL="2803572" indent="-228604" algn="l" rtl="0" fontAlgn="base">
        <a:lnSpc>
          <a:spcPct val="115000"/>
        </a:lnSpc>
        <a:spcBef>
          <a:spcPct val="35000"/>
        </a:spcBef>
        <a:spcAft>
          <a:spcPct val="0"/>
        </a:spcAft>
        <a:buFont typeface="Wingdings 2" charset="2"/>
        <a:buChar char=""/>
        <a:defRPr sz="2400">
          <a:solidFill>
            <a:schemeClr val="tx1"/>
          </a:solidFill>
          <a:latin typeface="+mn-lt"/>
          <a:ea typeface="+mn-ea"/>
        </a:defRPr>
      </a:lvl8pPr>
      <a:lvl9pPr marL="3260779" indent="-228604" algn="l" rtl="0" fontAlgn="base">
        <a:lnSpc>
          <a:spcPct val="115000"/>
        </a:lnSpc>
        <a:spcBef>
          <a:spcPct val="35000"/>
        </a:spcBef>
        <a:spcAft>
          <a:spcPct val="0"/>
        </a:spcAft>
        <a:buFont typeface="Wingdings 2" charset="2"/>
        <a:buChar char="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8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3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0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6" descr="1201-0010 - PPT-PHAC-Inside">
            <a:extLst>
              <a:ext uri="{FF2B5EF4-FFF2-40B4-BE49-F238E27FC236}">
                <a16:creationId xmlns:a16="http://schemas.microsoft.com/office/drawing/2014/main" id="{73AA72AE-0340-F84B-B258-3C79D426A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2">
            <a:extLst>
              <a:ext uri="{FF2B5EF4-FFF2-40B4-BE49-F238E27FC236}">
                <a16:creationId xmlns:a16="http://schemas.microsoft.com/office/drawing/2014/main" id="{CEFDE269-2AA2-8140-BC81-7082E122AC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08050"/>
            <a:ext cx="10972800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CA" altLang="en-US"/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D76EADD7-DC6B-2E49-93B9-EE1B3A84FB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858963"/>
            <a:ext cx="109728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CA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F21114D-EB28-2140-B3BD-2A60FA23034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3052" y="260351"/>
            <a:ext cx="11918949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FFFF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CA"/>
              <a:t>USING MATHEMATICAL MODELS TO SYNTHESIZE EPIDEMIOLOGICAL KNOWLEDGE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60E0B10-2BC2-DF4B-9D13-2AE582B9FFC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9400" y="6483355"/>
            <a:ext cx="764117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D1D1D1"/>
                </a:solidFill>
              </a:defRPr>
            </a:lvl1pPr>
          </a:lstStyle>
          <a:p>
            <a:fld id="{602C01E5-C30A-9346-837A-1E6568D9D0F7}" type="slidenum">
              <a:rPr lang="en-CA" altLang="en-US"/>
              <a:pPr/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33" r:id="rId1"/>
    <p:sldLayoutId id="2147484934" r:id="rId2"/>
    <p:sldLayoutId id="2147484935" r:id="rId3"/>
    <p:sldLayoutId id="2147484936" r:id="rId4"/>
    <p:sldLayoutId id="2147484937" r:id="rId5"/>
    <p:sldLayoutId id="2147484938" r:id="rId6"/>
    <p:sldLayoutId id="2147484939" r:id="rId7"/>
    <p:sldLayoutId id="2147484940" r:id="rId8"/>
    <p:sldLayoutId id="2147484941" r:id="rId9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5pPr>
      <a:lvl6pPr marL="457208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6pPr>
      <a:lvl7pPr marL="914415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7pPr>
      <a:lvl8pPr marL="1371623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8pPr>
      <a:lvl9pPr marL="182883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3A3A3C"/>
          </a:solidFill>
          <a:latin typeface="Arial" charset="0"/>
        </a:defRPr>
      </a:lvl9pPr>
    </p:titleStyle>
    <p:bodyStyle>
      <a:lvl1pPr marL="342906" indent="-342906" algn="l" rtl="0" eaLnBrk="0" fontAlgn="base" hangingPunct="0">
        <a:spcBef>
          <a:spcPct val="20000"/>
        </a:spcBef>
        <a:spcAft>
          <a:spcPct val="0"/>
        </a:spcAft>
        <a:buClr>
          <a:srgbClr val="3A3A3C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62" indent="-285755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</a:defRPr>
      </a:lvl2pPr>
      <a:lvl3pPr marL="1143019" indent="-228604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Char char="•"/>
        <a:defRPr sz="1400">
          <a:solidFill>
            <a:schemeClr val="tx1"/>
          </a:solidFill>
          <a:latin typeface="+mn-lt"/>
        </a:defRPr>
      </a:lvl3pPr>
      <a:lvl4pPr marL="1600227" indent="-228604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Font typeface="Arial" panose="020B0604020202020204" pitchFamily="34" charset="0"/>
        <a:buChar char="–"/>
        <a:defRPr sz="1200">
          <a:solidFill>
            <a:schemeClr val="tx1"/>
          </a:solidFill>
          <a:latin typeface="+mn-lt"/>
        </a:defRPr>
      </a:lvl4pPr>
      <a:lvl5pPr marL="2057434" indent="-228604" algn="l" rtl="0" eaLnBrk="0" fontAlgn="base" hangingPunct="0">
        <a:spcBef>
          <a:spcPct val="20000"/>
        </a:spcBef>
        <a:spcAft>
          <a:spcPct val="0"/>
        </a:spcAft>
        <a:buClr>
          <a:srgbClr val="006699"/>
        </a:buClr>
        <a:buChar char="»"/>
        <a:defRPr sz="1200">
          <a:solidFill>
            <a:schemeClr val="tx1"/>
          </a:solidFill>
          <a:latin typeface="+mn-lt"/>
        </a:defRPr>
      </a:lvl5pPr>
      <a:lvl6pPr marL="2514642" indent="-228604" algn="l" rtl="0" eaLnBrk="1" fontAlgn="base" hangingPunct="1">
        <a:spcBef>
          <a:spcPct val="20000"/>
        </a:spcBef>
        <a:spcAft>
          <a:spcPct val="0"/>
        </a:spcAft>
        <a:buClr>
          <a:srgbClr val="006699"/>
        </a:buClr>
        <a:buChar char="»"/>
        <a:defRPr sz="1200">
          <a:solidFill>
            <a:schemeClr val="tx1"/>
          </a:solidFill>
          <a:latin typeface="+mn-lt"/>
        </a:defRPr>
      </a:lvl6pPr>
      <a:lvl7pPr marL="2971849" indent="-228604" algn="l" rtl="0" eaLnBrk="1" fontAlgn="base" hangingPunct="1">
        <a:spcBef>
          <a:spcPct val="20000"/>
        </a:spcBef>
        <a:spcAft>
          <a:spcPct val="0"/>
        </a:spcAft>
        <a:buClr>
          <a:srgbClr val="006699"/>
        </a:buClr>
        <a:buChar char="»"/>
        <a:defRPr sz="1200">
          <a:solidFill>
            <a:schemeClr val="tx1"/>
          </a:solidFill>
          <a:latin typeface="+mn-lt"/>
        </a:defRPr>
      </a:lvl7pPr>
      <a:lvl8pPr marL="3429057" indent="-228604" algn="l" rtl="0" eaLnBrk="1" fontAlgn="base" hangingPunct="1">
        <a:spcBef>
          <a:spcPct val="20000"/>
        </a:spcBef>
        <a:spcAft>
          <a:spcPct val="0"/>
        </a:spcAft>
        <a:buClr>
          <a:srgbClr val="006699"/>
        </a:buClr>
        <a:buChar char="»"/>
        <a:defRPr sz="1200">
          <a:solidFill>
            <a:schemeClr val="tx1"/>
          </a:solidFill>
          <a:latin typeface="+mn-lt"/>
        </a:defRPr>
      </a:lvl8pPr>
      <a:lvl9pPr marL="3886265" indent="-228604" algn="l" rtl="0" eaLnBrk="1" fontAlgn="base" hangingPunct="1">
        <a:spcBef>
          <a:spcPct val="20000"/>
        </a:spcBef>
        <a:spcAft>
          <a:spcPct val="0"/>
        </a:spcAft>
        <a:buClr>
          <a:srgbClr val="006699"/>
        </a:buClr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Public Health Agency of Canada | Agence de la santé publique du Canada</a:t>
            </a:r>
            <a:endParaRPr 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CFFB6-6DC6-FC4D-8DA6-D43EF3D2F06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8344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5" r:id="rId1"/>
    <p:sldLayoutId id="2147484956" r:id="rId2"/>
    <p:sldLayoutId id="2147484957" r:id="rId3"/>
    <p:sldLayoutId id="2147484958" r:id="rId4"/>
    <p:sldLayoutId id="2147484959" r:id="rId5"/>
    <p:sldLayoutId id="2147484960" r:id="rId6"/>
    <p:sldLayoutId id="2147484961" r:id="rId7"/>
    <p:sldLayoutId id="2147484962" r:id="rId8"/>
    <p:sldLayoutId id="2147484963" r:id="rId9"/>
    <p:sldLayoutId id="2147484964" r:id="rId10"/>
    <p:sldLayoutId id="21474849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1.tif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0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7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10.png"/><Relationship Id="rId4" Type="http://schemas.openxmlformats.org/officeDocument/2006/relationships/image" Target="../media/image72.t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3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20.png"/><Relationship Id="rId5" Type="http://schemas.openxmlformats.org/officeDocument/2006/relationships/image" Target="../media/image910.png"/><Relationship Id="rId4" Type="http://schemas.openxmlformats.org/officeDocument/2006/relationships/image" Target="../media/image9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90.png"/><Relationship Id="rId5" Type="http://schemas.openxmlformats.org/officeDocument/2006/relationships/image" Target="../media/image980.png"/><Relationship Id="rId4" Type="http://schemas.openxmlformats.org/officeDocument/2006/relationships/image" Target="../media/image9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30.png"/><Relationship Id="rId5" Type="http://schemas.openxmlformats.org/officeDocument/2006/relationships/image" Target="../media/image85.png"/><Relationship Id="rId4" Type="http://schemas.openxmlformats.org/officeDocument/2006/relationships/image" Target="../media/image101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.xml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7.xml"/><Relationship Id="rId6" Type="http://schemas.openxmlformats.org/officeDocument/2006/relationships/image" Target="../media/image981.png"/><Relationship Id="rId5" Type="http://schemas.openxmlformats.org/officeDocument/2006/relationships/image" Target="../media/image911.png"/><Relationship Id="rId4" Type="http://schemas.openxmlformats.org/officeDocument/2006/relationships/image" Target="../media/image902.png"/><Relationship Id="rId9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1531206" y="2616452"/>
            <a:ext cx="9129588" cy="2712552"/>
          </a:xfrm>
        </p:spPr>
        <p:txBody>
          <a:bodyPr>
            <a:normAutofit/>
          </a:bodyPr>
          <a:lstStyle/>
          <a:p>
            <a:pPr algn="ctr"/>
            <a:r>
              <a:rPr lang="en-US" sz="3000" i="1" dirty="0">
                <a:latin typeface="Arial" charset="0"/>
                <a:ea typeface="ＭＳ Ｐゴシック" charset="0"/>
                <a:cs typeface="ＭＳ Ｐゴシック" charset="0"/>
              </a:rPr>
              <a:t>Gerardo Chowell, PhD</a:t>
            </a:r>
            <a:br>
              <a:rPr lang="en-US" sz="3000" i="1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3000" i="1" dirty="0">
                <a:latin typeface="Arial" charset="0"/>
                <a:ea typeface="ＭＳ Ｐゴシック" charset="0"/>
                <a:cs typeface="ＭＳ Ｐゴシック" charset="0"/>
              </a:rPr>
              <a:t>Professor of Epidemiology and Biostatistics</a:t>
            </a:r>
            <a:br>
              <a:rPr lang="en-US" sz="3000" i="1" dirty="0">
                <a:latin typeface="Arial" charset="0"/>
                <a:ea typeface="ＭＳ Ｐゴシック" charset="0"/>
                <a:cs typeface="ＭＳ Ｐゴシック" charset="0"/>
              </a:rPr>
            </a:br>
            <a:br>
              <a:rPr lang="en-US" sz="3000" i="1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3000" i="1" dirty="0">
                <a:latin typeface="Arial" charset="0"/>
                <a:ea typeface="ＭＳ Ｐゴシック" charset="0"/>
                <a:cs typeface="ＭＳ Ｐゴシック" charset="0"/>
              </a:rPr>
              <a:t>SISMID 2024</a:t>
            </a:r>
            <a:endParaRPr lang="en-US" sz="3000" b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1" descr="SCHOOL OF PUBLIC HEALTH_2Sp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28" y="5321000"/>
            <a:ext cx="3781587" cy="123719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DC4A4-BE56-184A-BA3A-07686C52E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30" y="2214566"/>
            <a:ext cx="35719" cy="428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8F849-E716-412C-6D48-80FD82D6F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4" y="1809750"/>
            <a:ext cx="47625" cy="57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74BAC-CE56-3117-7E5C-2E9F1159F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4" y="1809750"/>
            <a:ext cx="47625" cy="57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21D184-1228-B87C-A5CC-E5BB8D737F9B}"/>
              </a:ext>
            </a:extLst>
          </p:cNvPr>
          <p:cNvSpPr txBox="1"/>
          <p:nvPr/>
        </p:nvSpPr>
        <p:spPr>
          <a:xfrm>
            <a:off x="1048062" y="1189601"/>
            <a:ext cx="100958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500" b="1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Introduction to Mathematical Epidemiology</a:t>
            </a:r>
            <a:endParaRPr lang="en-US" sz="4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998612-F164-DAAD-0686-482F2FE3C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387" y="1946648"/>
            <a:ext cx="6155508" cy="3904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431100"/>
            <a:ext cx="10374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complexity of epidemics: </a:t>
            </a:r>
            <a:r>
              <a:rPr lang="en-US" sz="3200" b="1" dirty="0">
                <a:solidFill>
                  <a:srgbClr val="0432FF"/>
                </a:solidFill>
                <a:latin typeface="Calibri" charset="0"/>
                <a:ea typeface="MS PGothic" charset="0"/>
                <a:cs typeface="MS PGothic" charset="0"/>
              </a:rPr>
              <a:t>Variable epidemic growth scaling</a:t>
            </a:r>
            <a:endParaRPr lang="en-US" sz="3200" b="1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F189B-EA42-60F8-3510-825F9096101A}"/>
              </a:ext>
            </a:extLst>
          </p:cNvPr>
          <p:cNvSpPr txBox="1"/>
          <p:nvPr/>
        </p:nvSpPr>
        <p:spPr>
          <a:xfrm>
            <a:off x="5348991" y="6426900"/>
            <a:ext cx="684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Viboud</a:t>
            </a:r>
            <a:r>
              <a:rPr lang="en-US" i="1" dirty="0"/>
              <a:t> et al. Epidemics (2016); Chowell et al. JR Interface (2016)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06E14-3309-A8A6-54C8-F183CECC7C3B}"/>
              </a:ext>
            </a:extLst>
          </p:cNvPr>
          <p:cNvSpPr txBox="1"/>
          <p:nvPr/>
        </p:nvSpPr>
        <p:spPr>
          <a:xfrm>
            <a:off x="700042" y="2237268"/>
            <a:ext cx="458954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Possible reasons for different epidemic growth scaling:</a:t>
            </a:r>
          </a:p>
          <a:p>
            <a:endParaRPr lang="en-US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Mode of transmission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Reactive behavior changes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Spatial effects (clustering)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Other individual-level heterogeneities in susceptibility and infectivity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D21D14-5D5C-FE93-B266-7D379D9ABA7D}"/>
              </a:ext>
            </a:extLst>
          </p:cNvPr>
          <p:cNvSpPr/>
          <p:nvPr/>
        </p:nvSpPr>
        <p:spPr>
          <a:xfrm>
            <a:off x="9982890" y="4998695"/>
            <a:ext cx="667512" cy="402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C4745B-1975-1763-33F6-DC16242C1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9163" y="5007645"/>
            <a:ext cx="664085" cy="3984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59DFC83-4C48-3044-202B-52014021BEE1}"/>
              </a:ext>
            </a:extLst>
          </p:cNvPr>
          <p:cNvSpPr/>
          <p:nvPr/>
        </p:nvSpPr>
        <p:spPr>
          <a:xfrm>
            <a:off x="9091320" y="5004466"/>
            <a:ext cx="667512" cy="402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DB7325-778F-7CEA-D7DC-435B3C735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5044" y="4998695"/>
            <a:ext cx="664085" cy="3984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C9F258-3A77-6D8B-0FD8-0905E665636B}"/>
              </a:ext>
            </a:extLst>
          </p:cNvPr>
          <p:cNvSpPr/>
          <p:nvPr/>
        </p:nvSpPr>
        <p:spPr>
          <a:xfrm>
            <a:off x="8322302" y="4998695"/>
            <a:ext cx="667512" cy="402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61D8FB-1720-8478-9585-DCCB64487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824" y="4998695"/>
            <a:ext cx="666516" cy="4023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13C424-4F44-782F-2694-59A53A9F37E4}"/>
              </a:ext>
            </a:extLst>
          </p:cNvPr>
          <p:cNvSpPr txBox="1"/>
          <p:nvPr/>
        </p:nvSpPr>
        <p:spPr>
          <a:xfrm>
            <a:off x="8236536" y="1942043"/>
            <a:ext cx="3447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Increasing Saturation effects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4FBD2D-BB4C-1DDA-C5D6-4BE60E6F16C5}"/>
              </a:ext>
            </a:extLst>
          </p:cNvPr>
          <p:cNvGrpSpPr/>
          <p:nvPr/>
        </p:nvGrpSpPr>
        <p:grpSpPr>
          <a:xfrm>
            <a:off x="9471174" y="2735809"/>
            <a:ext cx="978462" cy="1048036"/>
            <a:chOff x="3873731" y="500925"/>
            <a:chExt cx="1545653" cy="13411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1ADC409-E157-B617-9761-B32A0D6781C7}"/>
                </a:ext>
              </a:extLst>
            </p:cNvPr>
            <p:cNvGrpSpPr/>
            <p:nvPr/>
          </p:nvGrpSpPr>
          <p:grpSpPr>
            <a:xfrm>
              <a:off x="3873731" y="766684"/>
              <a:ext cx="720146" cy="570962"/>
              <a:chOff x="3873731" y="766684"/>
              <a:chExt cx="720146" cy="570962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03A597B-EE55-9BA9-E2B2-98F55550B19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73731" y="1038022"/>
                <a:ext cx="185888" cy="185888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900"/>
                <a:endParaRPr lang="en-US">
                  <a:latin typeface="Calibri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40" name="Line 36">
                <a:extLst>
                  <a:ext uri="{FF2B5EF4-FFF2-40B4-BE49-F238E27FC236}">
                    <a16:creationId xmlns:a16="http://schemas.microsoft.com/office/drawing/2014/main" id="{43CF6146-6108-53BA-8947-BD89AB5806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59619" y="1165973"/>
                <a:ext cx="347622" cy="5793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FED1119-362C-1E5B-92DD-1060020FED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07989" y="1151758"/>
                <a:ext cx="185888" cy="185888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900"/>
                <a:endParaRPr lang="en-US">
                  <a:latin typeface="Calibri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874C5E0-7503-541F-1A41-34F5C44B6F6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70420" y="766684"/>
                <a:ext cx="185888" cy="185888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900"/>
                <a:endParaRPr lang="en-US">
                  <a:latin typeface="Calibri" charset="0"/>
                  <a:ea typeface="MS PGothic" charset="0"/>
                  <a:cs typeface="MS PGothic" charset="0"/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DDDF8EC-2243-C9B5-6E90-E7CC01EB060D}"/>
                  </a:ext>
                </a:extLst>
              </p:cNvPr>
              <p:cNvCxnSpPr/>
              <p:nvPr/>
            </p:nvCxnSpPr>
            <p:spPr>
              <a:xfrm>
                <a:off x="4407241" y="920621"/>
                <a:ext cx="93692" cy="2311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727BF9C-18FB-1625-4463-79245DF38B7E}"/>
                  </a:ext>
                </a:extLst>
              </p:cNvPr>
              <p:cNvCxnSpPr>
                <a:endCxn id="36" idx="7"/>
              </p:cNvCxnSpPr>
              <p:nvPr/>
            </p:nvCxnSpPr>
            <p:spPr>
              <a:xfrm flipH="1">
                <a:off x="4032396" y="859628"/>
                <a:ext cx="238024" cy="2056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A474984-695C-0AE4-60CD-5AD520EC3E8D}"/>
                </a:ext>
              </a:extLst>
            </p:cNvPr>
            <p:cNvGrpSpPr/>
            <p:nvPr/>
          </p:nvGrpSpPr>
          <p:grpSpPr>
            <a:xfrm>
              <a:off x="4699238" y="500925"/>
              <a:ext cx="720146" cy="570962"/>
              <a:chOff x="3873731" y="766684"/>
              <a:chExt cx="720146" cy="570962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96A8A1D-2330-757F-A90E-7E9285C075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73731" y="1038022"/>
                <a:ext cx="185888" cy="185888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900"/>
                <a:endParaRPr lang="en-US">
                  <a:latin typeface="Calibri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64DBA394-D17D-9D79-DC0B-F5C0E51D40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59619" y="1165973"/>
                <a:ext cx="347622" cy="5793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ED07D09-EAD5-59BE-3407-CFD00DC00B6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07989" y="1151758"/>
                <a:ext cx="185888" cy="185888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900"/>
                <a:endParaRPr lang="en-US">
                  <a:latin typeface="Calibri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880F6FB-BD07-FA96-FE44-2277F658B1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70420" y="766684"/>
                <a:ext cx="185888" cy="185888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900"/>
                <a:endParaRPr lang="en-US">
                  <a:latin typeface="Calibri" charset="0"/>
                  <a:ea typeface="MS PGothic" charset="0"/>
                  <a:cs typeface="MS PGothic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7C339A9-D9A7-1819-2887-7F6468D99295}"/>
                  </a:ext>
                </a:extLst>
              </p:cNvPr>
              <p:cNvCxnSpPr/>
              <p:nvPr/>
            </p:nvCxnSpPr>
            <p:spPr>
              <a:xfrm>
                <a:off x="4407241" y="920621"/>
                <a:ext cx="93692" cy="2311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9146B72-94DB-6306-E270-A79C616CE9AE}"/>
                  </a:ext>
                </a:extLst>
              </p:cNvPr>
              <p:cNvCxnSpPr/>
              <p:nvPr/>
            </p:nvCxnSpPr>
            <p:spPr>
              <a:xfrm flipH="1">
                <a:off x="4032396" y="859628"/>
                <a:ext cx="238024" cy="2056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6937CAD-DACC-C8F9-254C-56250F938213}"/>
                </a:ext>
              </a:extLst>
            </p:cNvPr>
            <p:cNvGrpSpPr/>
            <p:nvPr/>
          </p:nvGrpSpPr>
          <p:grpSpPr>
            <a:xfrm>
              <a:off x="4616842" y="1271073"/>
              <a:ext cx="720146" cy="570962"/>
              <a:chOff x="3873731" y="766684"/>
              <a:chExt cx="720146" cy="570962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D935F62-E078-0D8D-80AF-694AD3EF5F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73731" y="1038022"/>
                <a:ext cx="185888" cy="185888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900"/>
                <a:endParaRPr lang="en-US">
                  <a:latin typeface="Calibri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8" name="Line 36">
                <a:extLst>
                  <a:ext uri="{FF2B5EF4-FFF2-40B4-BE49-F238E27FC236}">
                    <a16:creationId xmlns:a16="http://schemas.microsoft.com/office/drawing/2014/main" id="{FACA0C22-177D-5D94-5652-D8237D1793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59619" y="1165973"/>
                <a:ext cx="347622" cy="5793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5605622-CE60-E22B-A3ED-525FC7F1573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07989" y="1151758"/>
                <a:ext cx="185888" cy="185888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900"/>
                <a:endParaRPr lang="en-US">
                  <a:latin typeface="Calibri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B2ED8BC-F706-4880-320A-02D6F1C78B5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70420" y="766684"/>
                <a:ext cx="185888" cy="185888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900"/>
                <a:endParaRPr lang="en-US">
                  <a:latin typeface="Calibri" charset="0"/>
                  <a:ea typeface="MS PGothic" charset="0"/>
                  <a:cs typeface="MS PGothic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F9F15FC-FAF1-1F1C-8023-6233C6288D7F}"/>
                  </a:ext>
                </a:extLst>
              </p:cNvPr>
              <p:cNvCxnSpPr/>
              <p:nvPr/>
            </p:nvCxnSpPr>
            <p:spPr>
              <a:xfrm>
                <a:off x="4407241" y="920621"/>
                <a:ext cx="93692" cy="2311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3BFD9C4-C06C-823C-2DA4-AC807132EEE0}"/>
                  </a:ext>
                </a:extLst>
              </p:cNvPr>
              <p:cNvCxnSpPr/>
              <p:nvPr/>
            </p:nvCxnSpPr>
            <p:spPr>
              <a:xfrm flipH="1">
                <a:off x="4032396" y="859628"/>
                <a:ext cx="238024" cy="2056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7164056-0DD9-8E01-1D3A-6AC8DB7E050B}"/>
                </a:ext>
              </a:extLst>
            </p:cNvPr>
            <p:cNvCxnSpPr/>
            <p:nvPr/>
          </p:nvCxnSpPr>
          <p:spPr>
            <a:xfrm>
              <a:off x="4429085" y="793907"/>
              <a:ext cx="270153" cy="71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DA3C17E-BF94-A286-02F6-5903F1922A67}"/>
                </a:ext>
              </a:extLst>
            </p:cNvPr>
            <p:cNvCxnSpPr/>
            <p:nvPr/>
          </p:nvCxnSpPr>
          <p:spPr>
            <a:xfrm flipV="1">
              <a:off x="5155571" y="1055262"/>
              <a:ext cx="154244" cy="2264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8149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56A4A-40F9-A1D1-84F5-D005EE341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AF0D4-08CD-0F4C-9266-92D3559D83F4}" type="slidenum">
              <a:rPr lang="en-CA" altLang="en-US" smtClean="0"/>
              <a:pPr/>
              <a:t>11</a:t>
            </a:fld>
            <a:endParaRPr lang="en-CA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65342-B2F9-80C3-BC0C-306C7D14257D}"/>
              </a:ext>
            </a:extLst>
          </p:cNvPr>
          <p:cNvSpPr txBox="1"/>
          <p:nvPr/>
        </p:nvSpPr>
        <p:spPr>
          <a:xfrm>
            <a:off x="908750" y="2890391"/>
            <a:ext cx="10374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+mn-lt"/>
              </a:rPr>
              <a:t>Exponential vs. sub-exponential epidemic growth: Implications for epidemic modeling</a:t>
            </a:r>
          </a:p>
        </p:txBody>
      </p:sp>
    </p:spTree>
    <p:extLst>
      <p:ext uri="{BB962C8B-B14F-4D97-AF65-F5344CB8AC3E}">
        <p14:creationId xmlns:p14="http://schemas.microsoft.com/office/powerpoint/2010/main" val="939777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5A1C4-113B-291D-F98F-6E64395FE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776" y="303276"/>
            <a:ext cx="9188448" cy="62514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B3CD84-E5FF-EEA8-D84C-B6E88B6D428E}"/>
              </a:ext>
            </a:extLst>
          </p:cNvPr>
          <p:cNvSpPr txBox="1"/>
          <p:nvPr/>
        </p:nvSpPr>
        <p:spPr>
          <a:xfrm rot="19766256">
            <a:off x="5424550" y="2805730"/>
            <a:ext cx="2896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Exponential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009C47-88FC-D32D-F5CB-8E32530B5245}"/>
              </a:ext>
            </a:extLst>
          </p:cNvPr>
          <p:cNvSpPr txBox="1"/>
          <p:nvPr/>
        </p:nvSpPr>
        <p:spPr>
          <a:xfrm rot="20814988">
            <a:off x="6105175" y="3760667"/>
            <a:ext cx="3319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Sub-exponential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468BB-E784-DC5A-F944-A0FA7F205E67}"/>
              </a:ext>
            </a:extLst>
          </p:cNvPr>
          <p:cNvSpPr txBox="1"/>
          <p:nvPr/>
        </p:nvSpPr>
        <p:spPr>
          <a:xfrm>
            <a:off x="2636586" y="877923"/>
            <a:ext cx="2871820" cy="13234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Common assumption made in epidemic models (homogenous mixing)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E064F8-D047-5231-A5D5-28749B0A1A0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508406" y="1539643"/>
            <a:ext cx="1280100" cy="13086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972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431100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+mn-lt"/>
              </a:rPr>
              <a:t>Example: SARS-CoV-2 Pandemic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ECE572D-718C-AEFB-F6FD-5752FD911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38" y="1131757"/>
            <a:ext cx="8209524" cy="529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E9A9F5-C045-3F52-E777-DD30423B6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259" y="2006478"/>
            <a:ext cx="3945378" cy="1507583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0FC0A02-EA0C-16E1-A587-942ACD3B19DE}"/>
              </a:ext>
            </a:extLst>
          </p:cNvPr>
          <p:cNvSpPr txBox="1"/>
          <p:nvPr/>
        </p:nvSpPr>
        <p:spPr>
          <a:xfrm>
            <a:off x="269358" y="6519446"/>
            <a:ext cx="119919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sz="1600" b="1" i="1" dirty="0"/>
              <a:t>The Math of Ending the Pandemic: Exponential Growth and Decay. The New York Times. </a:t>
            </a:r>
            <a:r>
              <a:rPr lang="en-US" sz="1600" i="1" dirty="0"/>
              <a:t>By Dashiell Young-Saver 2021.</a:t>
            </a:r>
          </a:p>
        </p:txBody>
      </p:sp>
    </p:spTree>
    <p:extLst>
      <p:ext uri="{BB962C8B-B14F-4D97-AF65-F5344CB8AC3E}">
        <p14:creationId xmlns:p14="http://schemas.microsoft.com/office/powerpoint/2010/main" val="2539895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431100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000FF"/>
                </a:solidFill>
                <a:latin typeface="Verdana" charset="0"/>
              </a:rPr>
              <a:t>Exponential</a:t>
            </a:r>
            <a:r>
              <a:rPr lang="es-MX" sz="3200" b="1" dirty="0">
                <a:solidFill>
                  <a:srgbClr val="0000FF"/>
                </a:solidFill>
                <a:latin typeface="Verdana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Verdana" charset="0"/>
              </a:rPr>
              <a:t>growth</a:t>
            </a:r>
            <a:r>
              <a:rPr lang="es-MX" sz="3200" b="1" dirty="0">
                <a:solidFill>
                  <a:srgbClr val="0000FF"/>
                </a:solidFill>
                <a:latin typeface="Verdana" charset="0"/>
              </a:rPr>
              <a:t> (EXP)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6217D7-5DCF-7B5C-BAD7-6DA66E9F32B5}"/>
                  </a:ext>
                </a:extLst>
              </p:cNvPr>
              <p:cNvSpPr txBox="1"/>
              <p:nvPr/>
            </p:nvSpPr>
            <p:spPr>
              <a:xfrm>
                <a:off x="4024244" y="2066029"/>
                <a:ext cx="4072077" cy="95571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𝑑𝐶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𝑟𝐶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6217D7-5DCF-7B5C-BAD7-6DA66E9F3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244" y="2066029"/>
                <a:ext cx="4072077" cy="955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5C6840-97FE-39A7-10DD-CD29CF6EDD4B}"/>
                  </a:ext>
                </a:extLst>
              </p:cNvPr>
              <p:cNvSpPr txBox="1"/>
              <p:nvPr/>
            </p:nvSpPr>
            <p:spPr>
              <a:xfrm>
                <a:off x="3221064" y="3572178"/>
                <a:ext cx="574987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spcBef>
                    <a:spcPts val="1200"/>
                  </a:spcBef>
                  <a:spcAft>
                    <a:spcPts val="0"/>
                  </a:spcAft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2000" b="1" i="1" dirty="0">
                        <a:latin typeface="Cambria Math" panose="02040503050406030204" pitchFamily="18" charset="0"/>
                      </a:rPr>
                      <m:t>’</m:t>
                    </m:r>
                    <m:d>
                      <m:d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Incidence curve over time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  <a:p>
                <a:pPr marL="214313" indent="-214313">
                  <a:spcBef>
                    <a:spcPts val="1200"/>
                  </a:spcBef>
                  <a:spcAft>
                    <a:spcPts val="0"/>
                  </a:spcAft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dirty="0"/>
                  <a:t>ositive parameter denoting the growth rate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5C6840-97FE-39A7-10DD-CD29CF6ED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064" y="3572178"/>
                <a:ext cx="5749871" cy="861774"/>
              </a:xfrm>
              <a:prstGeom prst="rect">
                <a:avLst/>
              </a:prstGeom>
              <a:blipFill>
                <a:blip r:embed="rId4"/>
                <a:stretch>
                  <a:fillRect l="-953" t="-354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F48FE02-4DF9-0581-FD99-BB68BE10CC73}"/>
              </a:ext>
            </a:extLst>
          </p:cNvPr>
          <p:cNvSpPr/>
          <p:nvPr/>
        </p:nvSpPr>
        <p:spPr>
          <a:xfrm>
            <a:off x="3387669" y="1904054"/>
            <a:ext cx="5416658" cy="13173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78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7560" y="-328949"/>
            <a:ext cx="6132671" cy="140278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Exponential growth curves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318" y="608160"/>
            <a:ext cx="6251365" cy="61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96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390462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b="1" dirty="0">
                <a:solidFill>
                  <a:srgbClr val="0432FF"/>
                </a:solidFill>
                <a:latin typeface="+mn-lt"/>
              </a:rPr>
              <a:t>Doubling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58A754-7845-01C4-D0FB-918DFC24DD4E}"/>
              </a:ext>
            </a:extLst>
          </p:cNvPr>
          <p:cNvSpPr txBox="1"/>
          <p:nvPr/>
        </p:nvSpPr>
        <p:spPr>
          <a:xfrm>
            <a:off x="2829698" y="1275269"/>
            <a:ext cx="6532604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i="0" u="sng" dirty="0">
                <a:effectLst/>
                <a:highlight>
                  <a:srgbClr val="FFFFFF"/>
                </a:highlight>
                <a:cs typeface="Arial" panose="020B0604020202020204" pitchFamily="34" charset="0"/>
              </a:rPr>
              <a:t>Definition</a:t>
            </a:r>
          </a:p>
          <a:p>
            <a:pPr algn="ctr"/>
            <a:r>
              <a:rPr lang="en-US" sz="2000" b="0" i="0" dirty="0">
                <a:effectLst/>
                <a:highlight>
                  <a:srgbClr val="FFFFFF"/>
                </a:highlight>
                <a:cs typeface="Arial" panose="020B0604020202020204" pitchFamily="34" charset="0"/>
              </a:rPr>
              <a:t>The time it takes for the number of cases to double.</a:t>
            </a:r>
            <a:endParaRPr lang="en-US" sz="20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06BD28-61DE-9604-58C6-0B6076FCE45D}"/>
                  </a:ext>
                </a:extLst>
              </p:cNvPr>
              <p:cNvSpPr txBox="1"/>
              <p:nvPr/>
            </p:nvSpPr>
            <p:spPr>
              <a:xfrm>
                <a:off x="1019386" y="2403101"/>
                <a:ext cx="1015322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cs typeface="Arial" panose="020B0604020202020204" pitchFamily="34" charset="0"/>
                  </a:rPr>
                  <a:t>If the epidemic is </a:t>
                </a:r>
                <a:r>
                  <a:rPr lang="en-US" sz="2000" u="sng" dirty="0">
                    <a:cs typeface="Arial" panose="020B0604020202020204" pitchFamily="34" charset="0"/>
                  </a:rPr>
                  <a:t>growing exponentially fast</a:t>
                </a:r>
                <a:r>
                  <a:rPr lang="en-US" sz="2000" dirty="0">
                    <a:cs typeface="Arial" panose="020B0604020202020204" pitchFamily="34" charset="0"/>
                  </a:rPr>
                  <a:t>, the doubling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>
                    <a:cs typeface="Arial" panose="020B0604020202020204" pitchFamily="34" charset="0"/>
                  </a:rPr>
                  <a:t>) is given by: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06BD28-61DE-9604-58C6-0B6076FCE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86" y="2403101"/>
                <a:ext cx="10153228" cy="400110"/>
              </a:xfrm>
              <a:prstGeom prst="rect">
                <a:avLst/>
              </a:prstGeom>
              <a:blipFill>
                <a:blip r:embed="rId3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BBEA3E-8E75-085D-E11E-1B1B66398724}"/>
                  </a:ext>
                </a:extLst>
              </p:cNvPr>
              <p:cNvSpPr/>
              <p:nvPr/>
            </p:nvSpPr>
            <p:spPr>
              <a:xfrm>
                <a:off x="4919049" y="3063034"/>
                <a:ext cx="2353903" cy="663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5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5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5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den>
                    </m:f>
                    <m:r>
                      <a:rPr lang="en-US" sz="25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5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BBEA3E-8E75-085D-E11E-1B1B66398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049" y="3063034"/>
                <a:ext cx="2353903" cy="6636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B1BEE1-71D4-89B6-CE1D-4C3E05525ECA}"/>
                  </a:ext>
                </a:extLst>
              </p:cNvPr>
              <p:cNvSpPr txBox="1"/>
              <p:nvPr/>
            </p:nvSpPr>
            <p:spPr>
              <a:xfrm>
                <a:off x="1663120" y="4031020"/>
                <a:ext cx="88657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u="sng" dirty="0">
                    <a:cs typeface="Arial" panose="020B0604020202020204" pitchFamily="34" charset="0"/>
                  </a:rPr>
                  <a:t>Example:</a:t>
                </a:r>
                <a:r>
                  <a:rPr lang="en-US" sz="2000" dirty="0">
                    <a:cs typeface="Arial" panose="020B0604020202020204" pitchFamily="34" charset="0"/>
                  </a:rPr>
                  <a:t> Given a growth rate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0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0.1</m:t>
                    </m:r>
                  </m:oMath>
                </a14:m>
                <a:r>
                  <a:rPr lang="en-US" sz="2000" dirty="0">
                    <a:cs typeface="Arial" panose="020B0604020202020204" pitchFamily="34" charset="0"/>
                  </a:rPr>
                  <a:t> per day, what is the doubling time?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B1BEE1-71D4-89B6-CE1D-4C3E0552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120" y="4031020"/>
                <a:ext cx="8865760" cy="400110"/>
              </a:xfrm>
              <a:prstGeom prst="rect">
                <a:avLst/>
              </a:prstGeom>
              <a:blipFill>
                <a:blip r:embed="rId5"/>
                <a:stretch>
                  <a:fillRect l="-275" t="-6061" r="-20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EF6233B-7ABA-4109-6D76-8F98F5A7EB10}"/>
                  </a:ext>
                </a:extLst>
              </p:cNvPr>
              <p:cNvSpPr/>
              <p:nvPr/>
            </p:nvSpPr>
            <p:spPr>
              <a:xfrm>
                <a:off x="3978634" y="4673922"/>
                <a:ext cx="4234732" cy="6660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sz="25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5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5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5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5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den>
                    </m:f>
                    <m:r>
                      <a:rPr lang="en-US" sz="25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500" b="0" i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5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5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0.1</m:t>
                        </m:r>
                      </m:den>
                    </m:f>
                    <m:r>
                      <a:rPr lang="en-US" sz="25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~ 7 </m:t>
                    </m:r>
                    <m:r>
                      <a:rPr lang="en-US" sz="25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𝑑𝑎𝑦𝑠</m:t>
                    </m:r>
                  </m:oMath>
                </a14:m>
                <a:r>
                  <a:rPr lang="en-US" sz="25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5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EF6233B-7ABA-4109-6D76-8F98F5A7EB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34" y="4673922"/>
                <a:ext cx="4234732" cy="666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E60232B-1996-E3F5-8E66-CC8A33755A33}"/>
              </a:ext>
            </a:extLst>
          </p:cNvPr>
          <p:cNvSpPr txBox="1"/>
          <p:nvPr/>
        </p:nvSpPr>
        <p:spPr>
          <a:xfrm>
            <a:off x="3048000" y="5582731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1831CC"/>
                </a:solidFill>
                <a:cs typeface="Arial" panose="020B0604020202020204" pitchFamily="34" charset="0"/>
              </a:rPr>
              <a:t>We conclude that the epidemic doubles in size approximately every </a:t>
            </a:r>
            <a:r>
              <a:rPr lang="en-US" sz="2000" u="sng" dirty="0">
                <a:solidFill>
                  <a:srgbClr val="1831CC"/>
                </a:solidFill>
                <a:cs typeface="Arial" panose="020B0604020202020204" pitchFamily="34" charset="0"/>
              </a:rPr>
              <a:t>7 days </a:t>
            </a:r>
            <a:r>
              <a:rPr lang="en-US" sz="2000" dirty="0">
                <a:solidFill>
                  <a:srgbClr val="1831CC"/>
                </a:solidFill>
                <a:cs typeface="Arial" panose="020B0604020202020204" pitchFamily="34" charset="0"/>
              </a:rPr>
              <a:t>during the exponential growth phase.</a:t>
            </a:r>
            <a:endParaRPr lang="en-US" sz="2000" dirty="0">
              <a:solidFill>
                <a:srgbClr val="1831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920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036CE5-05B6-8A9D-7B6C-0F31A9D72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877" y="1624536"/>
            <a:ext cx="8580245" cy="49462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173A0E-B051-1658-F665-B9DA5C3467F2}"/>
              </a:ext>
            </a:extLst>
          </p:cNvPr>
          <p:cNvSpPr/>
          <p:nvPr/>
        </p:nvSpPr>
        <p:spPr>
          <a:xfrm>
            <a:off x="1679334" y="1110394"/>
            <a:ext cx="88333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No changes in behavior or increased medical interventions. 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0B340B-D8F7-8F73-7138-755867DCE872}"/>
              </a:ext>
            </a:extLst>
          </p:cNvPr>
          <p:cNvSpPr txBox="1">
            <a:spLocks/>
          </p:cNvSpPr>
          <p:nvPr/>
        </p:nvSpPr>
        <p:spPr>
          <a:xfrm>
            <a:off x="1679334" y="38963"/>
            <a:ext cx="8833332" cy="929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“Worst-case” Scenarios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13B6E6-3991-2426-DCE4-AB23BA8D977D}"/>
              </a:ext>
            </a:extLst>
          </p:cNvPr>
          <p:cNvSpPr txBox="1"/>
          <p:nvPr/>
        </p:nvSpPr>
        <p:spPr>
          <a:xfrm>
            <a:off x="5627582" y="1677873"/>
            <a:ext cx="15712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63244-54AD-4FEB-A2F0-F8E17BAE76D0}"/>
              </a:ext>
            </a:extLst>
          </p:cNvPr>
          <p:cNvSpPr txBox="1"/>
          <p:nvPr/>
        </p:nvSpPr>
        <p:spPr>
          <a:xfrm>
            <a:off x="4968706" y="2239040"/>
            <a:ext cx="1710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Calibration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8F79B4-DB91-D113-3722-1AA6529984F4}"/>
              </a:ext>
            </a:extLst>
          </p:cNvPr>
          <p:cNvSpPr txBox="1"/>
          <p:nvPr/>
        </p:nvSpPr>
        <p:spPr>
          <a:xfrm>
            <a:off x="8020154" y="2239039"/>
            <a:ext cx="1710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Forecast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D15E19-3ECE-3BE1-94A3-8F08B6F7962F}"/>
              </a:ext>
            </a:extLst>
          </p:cNvPr>
          <p:cNvCxnSpPr/>
          <p:nvPr/>
        </p:nvCxnSpPr>
        <p:spPr>
          <a:xfrm>
            <a:off x="7364737" y="2137893"/>
            <a:ext cx="0" cy="394900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61A0C2E-3B8A-16B3-FAE3-55F80C522774}"/>
              </a:ext>
            </a:extLst>
          </p:cNvPr>
          <p:cNvSpPr txBox="1"/>
          <p:nvPr/>
        </p:nvSpPr>
        <p:spPr>
          <a:xfrm>
            <a:off x="7558943" y="3408747"/>
            <a:ext cx="179407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Exponential growth</a:t>
            </a:r>
          </a:p>
        </p:txBody>
      </p:sp>
    </p:spTree>
    <p:extLst>
      <p:ext uri="{BB962C8B-B14F-4D97-AF65-F5344CB8AC3E}">
        <p14:creationId xmlns:p14="http://schemas.microsoft.com/office/powerpoint/2010/main" val="2526596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431100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+mn-lt"/>
              </a:rPr>
              <a:t>Generalized growth model (GGM)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6217D7-5DCF-7B5C-BAD7-6DA66E9F32B5}"/>
                  </a:ext>
                </a:extLst>
              </p:cNvPr>
              <p:cNvSpPr txBox="1"/>
              <p:nvPr/>
            </p:nvSpPr>
            <p:spPr>
              <a:xfrm>
                <a:off x="4089778" y="2020926"/>
                <a:ext cx="4012445" cy="89601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𝑑𝐶</m:t>
                          </m:r>
                          <m:d>
                            <m:d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sz="3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6217D7-5DCF-7B5C-BAD7-6DA66E9F3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778" y="2020926"/>
                <a:ext cx="4012445" cy="8960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5C6840-97FE-39A7-10DD-CD29CF6EDD4B}"/>
                  </a:ext>
                </a:extLst>
              </p:cNvPr>
              <p:cNvSpPr txBox="1"/>
              <p:nvPr/>
            </p:nvSpPr>
            <p:spPr>
              <a:xfrm>
                <a:off x="3221064" y="3572178"/>
                <a:ext cx="574987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spcBef>
                    <a:spcPts val="1200"/>
                  </a:spcBef>
                  <a:spcAft>
                    <a:spcPts val="0"/>
                  </a:spcAft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2000" b="1" i="1" dirty="0">
                        <a:latin typeface="Cambria Math" panose="02040503050406030204" pitchFamily="18" charset="0"/>
                      </a:rPr>
                      <m:t>’</m:t>
                    </m:r>
                    <m:d>
                      <m:d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Incidence curve over time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  <a:p>
                <a:pPr marL="214313" indent="-214313">
                  <a:spcBef>
                    <a:spcPts val="1200"/>
                  </a:spcBef>
                  <a:spcAft>
                    <a:spcPts val="0"/>
                  </a:spcAft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2000" dirty="0"/>
                  <a:t>ositive parameter denoting the growth rate </a:t>
                </a:r>
              </a:p>
              <a:p>
                <a:pPr marL="214313" indent="-214313">
                  <a:spcBef>
                    <a:spcPts val="1200"/>
                  </a:spcBef>
                  <a:spcAft>
                    <a:spcPts val="0"/>
                  </a:spcAft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sz="2000" dirty="0"/>
                  <a:t>Scaling of growth parameter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5C6840-97FE-39A7-10DD-CD29CF6ED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064" y="3572178"/>
                <a:ext cx="5749871" cy="1323439"/>
              </a:xfrm>
              <a:prstGeom prst="rect">
                <a:avLst/>
              </a:prstGeom>
              <a:blipFill>
                <a:blip r:embed="rId4"/>
                <a:stretch>
                  <a:fillRect l="-953" t="-2304" b="-7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0A8E228-7168-41B1-5D11-DA868D6A0000}"/>
              </a:ext>
            </a:extLst>
          </p:cNvPr>
          <p:cNvSpPr txBox="1"/>
          <p:nvPr/>
        </p:nvSpPr>
        <p:spPr>
          <a:xfrm>
            <a:off x="1653534" y="6439817"/>
            <a:ext cx="1058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/>
              <a:t>Chowell</a:t>
            </a:r>
            <a:r>
              <a:rPr lang="fr-FR" i="1" dirty="0"/>
              <a:t> &amp; </a:t>
            </a:r>
            <a:r>
              <a:rPr lang="fr-FR" i="1" dirty="0" err="1"/>
              <a:t>Viboud</a:t>
            </a:r>
            <a:r>
              <a:rPr lang="fr-FR" i="1" dirty="0"/>
              <a:t>. </a:t>
            </a:r>
            <a:r>
              <a:rPr lang="fr-FR" i="1" dirty="0" err="1"/>
              <a:t>Infectious</a:t>
            </a:r>
            <a:r>
              <a:rPr lang="fr-FR" i="1" dirty="0"/>
              <a:t> </a:t>
            </a:r>
            <a:r>
              <a:rPr lang="fr-FR" i="1" dirty="0" err="1"/>
              <a:t>Disease</a:t>
            </a:r>
            <a:r>
              <a:rPr lang="fr-FR" i="1" dirty="0"/>
              <a:t> Modeling (2016); </a:t>
            </a:r>
            <a:r>
              <a:rPr lang="fr-FR" i="1" dirty="0" err="1"/>
              <a:t>Viboud</a:t>
            </a:r>
            <a:r>
              <a:rPr lang="fr-FR" i="1" dirty="0"/>
              <a:t>, Simonsen, Chowell. </a:t>
            </a:r>
            <a:r>
              <a:rPr lang="fr-FR" i="1" dirty="0" err="1"/>
              <a:t>Epidemics</a:t>
            </a:r>
            <a:r>
              <a:rPr lang="fr-FR" i="1" dirty="0"/>
              <a:t> (2016)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48FE02-4DF9-0581-FD99-BB68BE10CC73}"/>
              </a:ext>
            </a:extLst>
          </p:cNvPr>
          <p:cNvSpPr/>
          <p:nvPr/>
        </p:nvSpPr>
        <p:spPr>
          <a:xfrm>
            <a:off x="3387671" y="1828981"/>
            <a:ext cx="5416658" cy="13173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40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431100"/>
            <a:ext cx="10374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+mn-lt"/>
              </a:rPr>
              <a:t>Example: The initial phase of the HIV/AIDS epidemic </a:t>
            </a:r>
          </a:p>
          <a:p>
            <a:pPr algn="ctr"/>
            <a:r>
              <a:rPr lang="en-US" sz="3200" b="1" dirty="0">
                <a:solidFill>
                  <a:srgbClr val="0000FF"/>
                </a:solidFill>
                <a:latin typeface="+mn-lt"/>
              </a:rPr>
              <a:t>in the United States</a:t>
            </a:r>
          </a:p>
          <a:p>
            <a:pPr algn="ctr"/>
            <a:endParaRPr lang="en-US" sz="3200" b="1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3" name="Picture 2" descr="https://d3i6fh83elv35t.cloudfront.net/newshour/app/uploads/2016/10/GettyImages-658072731-1024x681.jpg">
            <a:extLst>
              <a:ext uri="{FF2B5EF4-FFF2-40B4-BE49-F238E27FC236}">
                <a16:creationId xmlns:a16="http://schemas.microsoft.com/office/drawing/2014/main" id="{5CAEFDE0-C48E-3390-0CAB-CF00A4EC4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52" y="2091440"/>
            <a:ext cx="4315565" cy="352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E4FA15-A36C-1460-B057-01878CDA2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116" y="2091440"/>
            <a:ext cx="5726241" cy="3703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1976A-44B2-DBB5-B0BC-ED4C9C7DB116}"/>
              </a:ext>
            </a:extLst>
          </p:cNvPr>
          <p:cNvSpPr txBox="1"/>
          <p:nvPr/>
        </p:nvSpPr>
        <p:spPr>
          <a:xfrm>
            <a:off x="7034805" y="2505002"/>
            <a:ext cx="1764421" cy="12003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1 = White</a:t>
            </a:r>
          </a:p>
          <a:p>
            <a:r>
              <a:rPr lang="en-US" b="1" dirty="0"/>
              <a:t>2 = Black </a:t>
            </a:r>
          </a:p>
          <a:p>
            <a:r>
              <a:rPr lang="en-US" b="1" dirty="0"/>
              <a:t>3 = Hispanic</a:t>
            </a:r>
          </a:p>
          <a:p>
            <a:r>
              <a:rPr lang="en-US" b="1" dirty="0"/>
              <a:t>4 = Unknown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C2CF93-0596-24BA-7E9C-472CD31F0CF7}"/>
              </a:ext>
            </a:extLst>
          </p:cNvPr>
          <p:cNvSpPr/>
          <p:nvPr/>
        </p:nvSpPr>
        <p:spPr>
          <a:xfrm>
            <a:off x="908750" y="5614042"/>
            <a:ext cx="4572000" cy="1962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75" dirty="0"/>
              <a:t>https://</a:t>
            </a:r>
            <a:r>
              <a:rPr lang="en-US" sz="675" dirty="0" err="1"/>
              <a:t>www.pbs.org</a:t>
            </a:r>
            <a:r>
              <a:rPr lang="en-US" sz="675" dirty="0"/>
              <a:t>/</a:t>
            </a:r>
            <a:r>
              <a:rPr lang="en-US" sz="675" dirty="0" err="1"/>
              <a:t>newshour</a:t>
            </a:r>
            <a:r>
              <a:rPr lang="en-US" sz="675" dirty="0"/>
              <a:t>/science/</a:t>
            </a:r>
            <a:r>
              <a:rPr lang="en-US" sz="675" dirty="0" err="1"/>
              <a:t>america</a:t>
            </a:r>
            <a:r>
              <a:rPr lang="en-US" sz="675" dirty="0"/>
              <a:t>-</a:t>
            </a:r>
            <a:r>
              <a:rPr lang="en-US" sz="675" dirty="0" err="1"/>
              <a:t>hiv</a:t>
            </a:r>
            <a:r>
              <a:rPr lang="en-US" sz="675" dirty="0"/>
              <a:t>-outbreak-origins-</a:t>
            </a:r>
            <a:r>
              <a:rPr lang="en-US" sz="675" dirty="0" err="1"/>
              <a:t>nyc</a:t>
            </a:r>
            <a:r>
              <a:rPr lang="en-US" sz="675" dirty="0"/>
              <a:t>-</a:t>
            </a:r>
            <a:r>
              <a:rPr lang="en-US" sz="675" dirty="0" err="1"/>
              <a:t>gaetan-dugas</a:t>
            </a:r>
            <a:endParaRPr lang="en-US" sz="675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E6372-E42B-6D0B-C23C-74739F5D2202}"/>
              </a:ext>
            </a:extLst>
          </p:cNvPr>
          <p:cNvSpPr txBox="1"/>
          <p:nvPr/>
        </p:nvSpPr>
        <p:spPr>
          <a:xfrm>
            <a:off x="9220878" y="6426900"/>
            <a:ext cx="297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Colgate et al. PNAS (1989)</a:t>
            </a:r>
          </a:p>
        </p:txBody>
      </p:sp>
    </p:spTree>
    <p:extLst>
      <p:ext uri="{BB962C8B-B14F-4D97-AF65-F5344CB8AC3E}">
        <p14:creationId xmlns:p14="http://schemas.microsoft.com/office/powerpoint/2010/main" val="523051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431100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Mathematical Models</a:t>
            </a:r>
          </a:p>
        </p:txBody>
      </p:sp>
      <p:pic>
        <p:nvPicPr>
          <p:cNvPr id="146" name="Picture 145" descr="A diagram of different types of network&#10;&#10;Description automatically generated">
            <a:extLst>
              <a:ext uri="{FF2B5EF4-FFF2-40B4-BE49-F238E27FC236}">
                <a16:creationId xmlns:a16="http://schemas.microsoft.com/office/drawing/2014/main" id="{6F6E853E-1EDF-F8FE-9A4A-EA11A1F35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52" y="2057957"/>
            <a:ext cx="11590095" cy="3122990"/>
          </a:xfrm>
          <a:prstGeom prst="rect">
            <a:avLst/>
          </a:prstGeom>
        </p:spPr>
      </p:pic>
      <p:grpSp>
        <p:nvGrpSpPr>
          <p:cNvPr id="147" name="Group 156">
            <a:extLst>
              <a:ext uri="{FF2B5EF4-FFF2-40B4-BE49-F238E27FC236}">
                <a16:creationId xmlns:a16="http://schemas.microsoft.com/office/drawing/2014/main" id="{0352EB3B-B1CF-441A-6C6E-ADCFEB8A868C}"/>
              </a:ext>
            </a:extLst>
          </p:cNvPr>
          <p:cNvGrpSpPr>
            <a:grpSpLocks/>
          </p:cNvGrpSpPr>
          <p:nvPr/>
        </p:nvGrpSpPr>
        <p:grpSpPr bwMode="auto">
          <a:xfrm>
            <a:off x="4673075" y="5520360"/>
            <a:ext cx="2842312" cy="764923"/>
            <a:chOff x="227" y="2175"/>
            <a:chExt cx="5485" cy="655"/>
          </a:xfrm>
        </p:grpSpPr>
        <p:sp>
          <p:nvSpPr>
            <p:cNvPr id="148" name="AutoShape 136">
              <a:extLst>
                <a:ext uri="{FF2B5EF4-FFF2-40B4-BE49-F238E27FC236}">
                  <a16:creationId xmlns:a16="http://schemas.microsoft.com/office/drawing/2014/main" id="{4A2B6391-12C7-23DD-BD71-822A2999F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" y="2175"/>
              <a:ext cx="5485" cy="655"/>
            </a:xfrm>
            <a:prstGeom prst="rightArrow">
              <a:avLst>
                <a:gd name="adj1" fmla="val 47130"/>
                <a:gd name="adj2" fmla="val 106552"/>
              </a:avLst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4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4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9" name="Text Box 137">
              <a:extLst>
                <a:ext uri="{FF2B5EF4-FFF2-40B4-BE49-F238E27FC236}">
                  <a16:creationId xmlns:a16="http://schemas.microsoft.com/office/drawing/2014/main" id="{4FB6C75C-6126-4B6F-7778-80AC60C375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3" y="2309"/>
              <a:ext cx="1889" cy="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500" dirty="0">
                  <a:solidFill>
                    <a:srgbClr val="000000"/>
                  </a:solidFill>
                </a:rPr>
                <a:t>COMPLEXITY</a:t>
              </a:r>
            </a:p>
          </p:txBody>
        </p:sp>
      </p:grpSp>
      <p:sp>
        <p:nvSpPr>
          <p:cNvPr id="150" name="Text Box 151">
            <a:extLst>
              <a:ext uri="{FF2B5EF4-FFF2-40B4-BE49-F238E27FC236}">
                <a16:creationId xmlns:a16="http://schemas.microsoft.com/office/drawing/2014/main" id="{8FC8453F-88D9-E43F-4B5A-13DE4A451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89" y="5441157"/>
            <a:ext cx="4217886" cy="92333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Homogeneous mixing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Minimum number of disease stages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No social/demography structure </a:t>
            </a:r>
          </a:p>
        </p:txBody>
      </p:sp>
      <p:sp>
        <p:nvSpPr>
          <p:cNvPr id="154" name="Text Box 151">
            <a:extLst>
              <a:ext uri="{FF2B5EF4-FFF2-40B4-BE49-F238E27FC236}">
                <a16:creationId xmlns:a16="http://schemas.microsoft.com/office/drawing/2014/main" id="{C42F08B7-251E-8F0F-EE2D-BA46B3E12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4159" y="1288086"/>
            <a:ext cx="47836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dirty="0"/>
              <a:t>From toy models to high-fidelity models..</a:t>
            </a:r>
          </a:p>
        </p:txBody>
      </p:sp>
      <p:sp>
        <p:nvSpPr>
          <p:cNvPr id="155" name="Text Box 151">
            <a:extLst>
              <a:ext uri="{FF2B5EF4-FFF2-40B4-BE49-F238E27FC236}">
                <a16:creationId xmlns:a16="http://schemas.microsoft.com/office/drawing/2014/main" id="{01C6B3EC-19F2-FEB5-DFEB-7A79A8DB4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387" y="5441157"/>
            <a:ext cx="4217886" cy="92333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V</a:t>
            </a:r>
            <a:r>
              <a:rPr lang="en-US" altLang="en-US" sz="1800" dirty="0"/>
              <a:t>ery high degree of heterogeneity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Large number of disease stages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Sophisticated social network</a:t>
            </a:r>
          </a:p>
        </p:txBody>
      </p:sp>
    </p:spTree>
    <p:extLst>
      <p:ext uri="{BB962C8B-B14F-4D97-AF65-F5344CB8AC3E}">
        <p14:creationId xmlns:p14="http://schemas.microsoft.com/office/powerpoint/2010/main" val="4068368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_the_2014_Ebola_Crisis_Unfolded_WSJ_Emergence_of_Zaire_Ebola_virus_disease_in_Guinea_Preliminary_report_Sylvain_Baize_NEJ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59" y="863922"/>
            <a:ext cx="8581281" cy="57172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2635" y="279147"/>
            <a:ext cx="7961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+mn-lt"/>
              </a:rPr>
              <a:t>Example: Early Ebola transmission tree</a:t>
            </a:r>
          </a:p>
        </p:txBody>
      </p:sp>
    </p:spTree>
    <p:extLst>
      <p:ext uri="{BB962C8B-B14F-4D97-AF65-F5344CB8AC3E}">
        <p14:creationId xmlns:p14="http://schemas.microsoft.com/office/powerpoint/2010/main" val="3732046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17" y="1022486"/>
            <a:ext cx="9246566" cy="54027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953681" y="329526"/>
            <a:ext cx="8765602" cy="512448"/>
          </a:xfrm>
          <a:prstGeom prst="rect">
            <a:avLst/>
          </a:prstGeom>
          <a:noFill/>
          <a:ln>
            <a:noFill/>
          </a:ln>
        </p:spPr>
        <p:txBody>
          <a:bodyPr vert="horz" wrap="square" lIns="68580" tIns="34290" rIns="68580" bIns="34290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50000"/>
              </a:spcBef>
              <a:buNone/>
              <a:defRPr sz="3000" b="1">
                <a:solidFill>
                  <a:srgbClr val="0000FF"/>
                </a:solidFill>
                <a:latin typeface="Verdana" charset="0"/>
                <a:ea typeface="ＭＳ Ｐゴシック" charset="0"/>
                <a:cs typeface="+mj-cs"/>
              </a:defRPr>
            </a:lvl1pPr>
          </a:lstStyle>
          <a:p>
            <a:r>
              <a:rPr lang="en-US" sz="3200" dirty="0">
                <a:latin typeface="+mn-lt"/>
              </a:rPr>
              <a:t>Example: Exponential vs. sub-exponential growth</a:t>
            </a:r>
          </a:p>
        </p:txBody>
      </p:sp>
    </p:spTree>
    <p:extLst>
      <p:ext uri="{BB962C8B-B14F-4D97-AF65-F5344CB8AC3E}">
        <p14:creationId xmlns:p14="http://schemas.microsoft.com/office/powerpoint/2010/main" val="929012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F8D44E-9392-8112-6CC1-4112F5FA02FE}"/>
                  </a:ext>
                </a:extLst>
              </p:cNvPr>
              <p:cNvSpPr txBox="1"/>
              <p:nvPr/>
            </p:nvSpPr>
            <p:spPr>
              <a:xfrm>
                <a:off x="908750" y="431100"/>
                <a:ext cx="103745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00FF"/>
                    </a:solidFill>
                    <a:latin typeface="+mn-lt"/>
                  </a:rPr>
                  <a:t>The basic reproduction number,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3200" b="1" dirty="0">
                  <a:solidFill>
                    <a:srgbClr val="0000FF"/>
                  </a:solidFill>
                  <a:latin typeface="+mn-lt"/>
                </a:endParaRPr>
              </a:p>
              <a:p>
                <a:pPr algn="ctr"/>
                <a:endParaRPr lang="en-US" sz="3200" b="1" dirty="0">
                  <a:solidFill>
                    <a:srgbClr val="0000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F8D44E-9392-8112-6CC1-4112F5FA0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50" y="431100"/>
                <a:ext cx="10374500" cy="1077218"/>
              </a:xfrm>
              <a:prstGeom prst="rect">
                <a:avLst/>
              </a:prstGeom>
              <a:blipFill>
                <a:blip r:embed="rId3"/>
                <a:stretch>
                  <a:fillRect t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3">
            <a:extLst>
              <a:ext uri="{FF2B5EF4-FFF2-40B4-BE49-F238E27FC236}">
                <a16:creationId xmlns:a16="http://schemas.microsoft.com/office/drawing/2014/main" id="{6F661CB9-D734-19C8-3CE6-9AC0E3E70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8792" y="1508318"/>
            <a:ext cx="9214416" cy="178510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</a:p>
          <a:p>
            <a:pPr algn="ctr">
              <a:spcBef>
                <a:spcPct val="500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number of secondary cases generated by a primary infectious case during its period of infectiousness in an entirely susceptible population. It is an important indicator to guide intervention strategies (i.e., </a:t>
            </a:r>
            <a:r>
              <a:rPr lang="en-US" sz="2000" dirty="0"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rPr>
              <a:t>h</a:t>
            </a:r>
            <a:r>
              <a:rPr lang="en-US" sz="2000" dirty="0">
                <a:ea typeface="MS PGothic" charset="0"/>
                <a:cs typeface="Arial" panose="020B0604020202020204" pitchFamily="34" charset="0"/>
              </a:rPr>
              <a:t>igher R</a:t>
            </a:r>
            <a:r>
              <a:rPr lang="en-US" sz="2000" baseline="-25000" dirty="0">
                <a:ea typeface="MS PGothic" charset="0"/>
                <a:cs typeface="Arial" panose="020B0604020202020204" pitchFamily="34" charset="0"/>
              </a:rPr>
              <a:t>0</a:t>
            </a:r>
            <a:r>
              <a:rPr lang="en-US" sz="2000" dirty="0">
                <a:ea typeface="MS PGothic" charset="0"/>
                <a:cs typeface="Arial" panose="020B0604020202020204" pitchFamily="34" charset="0"/>
              </a:rPr>
              <a:t> mean stronger interventions required). </a:t>
            </a:r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B8D0A5-5EDA-9813-A276-E4784D497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99" y="4381986"/>
            <a:ext cx="5718423" cy="2114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4FDEC2-1A84-BA43-8226-7A1E0E8F7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303" y="4267379"/>
            <a:ext cx="3692036" cy="2344186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F4AACB3A-FE07-0923-7EC5-0D14AFED1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7426" y="3831017"/>
            <a:ext cx="4188967" cy="40011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Stuttering chains (subcritical), </a:t>
            </a:r>
            <a:r>
              <a:rPr lang="en-US" sz="2000" b="1" dirty="0">
                <a:cs typeface="Arial" panose="020B0604020202020204" pitchFamily="34" charset="0"/>
              </a:rPr>
              <a:t>R</a:t>
            </a:r>
            <a:r>
              <a:rPr lang="en-US" sz="2000" b="1" baseline="-25000" dirty="0">
                <a:cs typeface="Arial" panose="020B0604020202020204" pitchFamily="34" charset="0"/>
              </a:rPr>
              <a:t>0</a:t>
            </a:r>
            <a:r>
              <a:rPr lang="en-US" sz="2000" b="1" dirty="0">
                <a:cs typeface="Arial" panose="020B0604020202020204" pitchFamily="34" charset="0"/>
              </a:rPr>
              <a:t>&lt;1</a:t>
            </a:r>
          </a:p>
        </p:txBody>
      </p:sp>
      <p:sp>
        <p:nvSpPr>
          <p:cNvPr id="13" name="Rectangle 142">
            <a:extLst>
              <a:ext uri="{FF2B5EF4-FFF2-40B4-BE49-F238E27FC236}">
                <a16:creationId xmlns:a16="http://schemas.microsoft.com/office/drawing/2014/main" id="{6125780B-056F-45B0-2655-397249D1A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6657" y="3831017"/>
            <a:ext cx="3692036" cy="40011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Epidemics (supercritical), </a:t>
            </a:r>
            <a:r>
              <a:rPr 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R</a:t>
            </a:r>
            <a:r>
              <a:rPr lang="en-US" sz="2000" b="1" baseline="-25000" dirty="0">
                <a:solidFill>
                  <a:srgbClr val="000000"/>
                </a:solidFill>
                <a:cs typeface="Arial" panose="020B0604020202020204" pitchFamily="34" charset="0"/>
              </a:rPr>
              <a:t>0</a:t>
            </a:r>
            <a:r>
              <a:rPr lang="en-US" sz="2000" b="1" dirty="0">
                <a:solidFill>
                  <a:srgbClr val="000000"/>
                </a:solidFill>
                <a:cs typeface="Arial" panose="020B0604020202020204" pitchFamily="34" charset="0"/>
              </a:rPr>
              <a:t>&gt;1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4A37F5-97F6-5909-AE29-CEE23700BB53}"/>
              </a:ext>
            </a:extLst>
          </p:cNvPr>
          <p:cNvSpPr txBox="1"/>
          <p:nvPr/>
        </p:nvSpPr>
        <p:spPr>
          <a:xfrm>
            <a:off x="8101144" y="5335859"/>
            <a:ext cx="2143063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Exponential</a:t>
            </a:r>
            <a:r>
              <a:rPr lang="en-US" sz="1600" b="1" dirty="0"/>
              <a:t> </a:t>
            </a:r>
            <a:r>
              <a:rPr lang="en-US" sz="1600" dirty="0"/>
              <a:t>growth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8A672-BCFC-02B3-512A-B17FD6A52620}"/>
              </a:ext>
            </a:extLst>
          </p:cNvPr>
          <p:cNvSpPr txBox="1"/>
          <p:nvPr/>
        </p:nvSpPr>
        <p:spPr>
          <a:xfrm rot="16200000">
            <a:off x="6328760" y="5254806"/>
            <a:ext cx="188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Case incidence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26449E-EFE8-8041-1F4E-6DC293709BE5}"/>
              </a:ext>
            </a:extLst>
          </p:cNvPr>
          <p:cNvSpPr txBox="1"/>
          <p:nvPr/>
        </p:nvSpPr>
        <p:spPr>
          <a:xfrm>
            <a:off x="8101144" y="6336680"/>
            <a:ext cx="214306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931796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661412" y="262466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b="1" dirty="0">
                <a:solidFill>
                  <a:srgbClr val="0432FF"/>
                </a:solidFill>
                <a:latin typeface="+mn-lt"/>
              </a:rPr>
              <a:t>Reproduction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F61DB-C4A4-6B16-869A-2999D66D99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510" y="3429000"/>
                <a:ext cx="4790177" cy="2140454"/>
              </a:xfrm>
              <a:prstGeom prst="rect">
                <a:avLst/>
              </a:prstGeom>
            </p:spPr>
            <p:txBody>
              <a:bodyPr/>
              <a:lstStyle>
                <a:lvl1pPr marL="342900" indent="-228600" algn="l" defTabSz="914400" rtl="0" eaLnBrk="1" latinLnBrk="0" hangingPunct="1">
                  <a:spcBef>
                    <a:spcPct val="20000"/>
                  </a:spcBef>
                  <a:buClr>
                    <a:srgbClr val="376092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itchFamily="34" charset="0"/>
                    <a:ea typeface="+mn-ea"/>
                    <a:cs typeface="+mn-cs"/>
                  </a:defRPr>
                </a:lvl1pPr>
                <a:lvl2pPr marL="640080" indent="-228600" algn="l" defTabSz="914400" rtl="0" eaLnBrk="1" latinLnBrk="0" hangingPunct="1">
                  <a:spcBef>
                    <a:spcPct val="20000"/>
                  </a:spcBef>
                  <a:buClr>
                    <a:srgbClr val="376092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itchFamily="34" charset="0"/>
                    <a:ea typeface="+mn-ea"/>
                    <a:cs typeface="+mn-cs"/>
                  </a:defRPr>
                </a:lvl2pPr>
                <a:lvl3pPr marL="1005840" indent="-228600" algn="l" defTabSz="914400" rtl="0" eaLnBrk="1" latinLnBrk="0" hangingPunct="1">
                  <a:spcBef>
                    <a:spcPct val="20000"/>
                  </a:spcBef>
                  <a:buClr>
                    <a:srgbClr val="376092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itchFamily="34" charset="0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rgbClr val="376092"/>
                  </a:buClr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itchFamily="34" charset="0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spcBef>
                    <a:spcPct val="20000"/>
                  </a:spcBef>
                  <a:buClr>
                    <a:srgbClr val="376092"/>
                  </a:buClr>
                  <a:buFont typeface="Arial" pitchFamily="34" charset="0"/>
                  <a:buChar char="•"/>
                  <a:defRPr sz="2400" kern="1200" baseline="0">
                    <a:solidFill>
                      <a:schemeClr val="tx1"/>
                    </a:solidFill>
                    <a:latin typeface="Gill Sans MT" pitchFamily="34" charset="0"/>
                    <a:ea typeface="+mn-ea"/>
                    <a:cs typeface="+mn-cs"/>
                  </a:defRPr>
                </a:lvl5pPr>
                <a:lvl6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Tx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More practical quantity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200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a well mixed population,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the fraction of population that is effectively protected against infection </a:t>
                </a:r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F61DB-C4A4-6B16-869A-2999D66D9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10" y="3429000"/>
                <a:ext cx="4790177" cy="2140454"/>
              </a:xfrm>
              <a:prstGeom prst="rect">
                <a:avLst/>
              </a:prstGeom>
              <a:blipFill>
                <a:blip r:embed="rId4"/>
                <a:stretch>
                  <a:fillRect t="-1425" r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Schematic&#10;&#10;Description automatically generated">
            <a:extLst>
              <a:ext uri="{FF2B5EF4-FFF2-40B4-BE49-F238E27FC236}">
                <a16:creationId xmlns:a16="http://schemas.microsoft.com/office/drawing/2014/main" id="{53C1A565-4534-5F15-0A3B-63C9A82F8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50441"/>
            <a:ext cx="5724296" cy="4070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D50725-D410-1FBC-4321-3523B2B865CA}"/>
              </a:ext>
            </a:extLst>
          </p:cNvPr>
          <p:cNvSpPr txBox="1"/>
          <p:nvPr/>
        </p:nvSpPr>
        <p:spPr>
          <a:xfrm>
            <a:off x="661412" y="1882872"/>
            <a:ext cx="4980372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Measures transmissibility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partially immune population because of previous exposures to infectious disease agents or vaccination campaigns.</a:t>
            </a:r>
          </a:p>
        </p:txBody>
      </p:sp>
    </p:spTree>
    <p:extLst>
      <p:ext uri="{BB962C8B-B14F-4D97-AF65-F5344CB8AC3E}">
        <p14:creationId xmlns:p14="http://schemas.microsoft.com/office/powerpoint/2010/main" val="550329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390462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b="1" dirty="0">
                <a:solidFill>
                  <a:srgbClr val="0432FF"/>
                </a:solidFill>
                <a:latin typeface="+mn-lt"/>
              </a:rPr>
              <a:t>Generation Time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9BB17DAC-1477-4A93-D6BC-E5EFE97FC9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8" r="12131"/>
          <a:stretch/>
        </p:blipFill>
        <p:spPr bwMode="auto">
          <a:xfrm>
            <a:off x="3991481" y="1647808"/>
            <a:ext cx="4209038" cy="512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7">
            <a:extLst>
              <a:ext uri="{FF2B5EF4-FFF2-40B4-BE49-F238E27FC236}">
                <a16:creationId xmlns:a16="http://schemas.microsoft.com/office/drawing/2014/main" id="{F7A018DA-80AB-B27A-F151-33CAE0AC9BD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045026" y="2976607"/>
            <a:ext cx="990600" cy="90478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9C083454-7F32-07ED-35FE-B1C6708D3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0832" y="2268721"/>
            <a:ext cx="1444413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dirty="0"/>
              <a:t>Infectious individuals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BFD703-062C-71B9-0B98-177EF1D23B51}"/>
              </a:ext>
            </a:extLst>
          </p:cNvPr>
          <p:cNvSpPr txBox="1"/>
          <p:nvPr/>
        </p:nvSpPr>
        <p:spPr>
          <a:xfrm>
            <a:off x="4660053" y="1736979"/>
            <a:ext cx="229532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D10E14-3A84-81B0-DFE3-687CF4CFD6F6}"/>
                  </a:ext>
                </a:extLst>
              </p:cNvPr>
              <p:cNvSpPr txBox="1"/>
              <p:nvPr/>
            </p:nvSpPr>
            <p:spPr>
              <a:xfrm>
                <a:off x="3909781" y="6292761"/>
                <a:ext cx="437243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Initial phase of epidemic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D10E14-3A84-81B0-DFE3-687CF4CFD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781" y="6292761"/>
                <a:ext cx="4372439" cy="400110"/>
              </a:xfrm>
              <a:prstGeom prst="rect">
                <a:avLst/>
              </a:prstGeom>
              <a:blipFill>
                <a:blip r:embed="rId4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458A754-7845-01C4-D0FB-918DFC24DD4E}"/>
              </a:ext>
            </a:extLst>
          </p:cNvPr>
          <p:cNvSpPr txBox="1"/>
          <p:nvPr/>
        </p:nvSpPr>
        <p:spPr>
          <a:xfrm>
            <a:off x="1313209" y="1143420"/>
            <a:ext cx="9432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  <a:highlight>
                  <a:srgbClr val="FFFFFF"/>
                </a:highlight>
                <a:cs typeface="Arial" panose="020B0604020202020204" pitchFamily="34" charset="0"/>
              </a:rPr>
              <a:t>The time between the infection of a primary case and one of its secondary cases.</a:t>
            </a:r>
            <a:endParaRPr lang="en-US" sz="20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876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431100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Common Epidemic models</a:t>
            </a:r>
            <a:endParaRPr lang="en-US" sz="3200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A756468-97A5-EE78-8D65-8A5536D969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84392" y="1559279"/>
            <a:ext cx="6647852" cy="4867621"/>
          </a:xfrm>
        </p:spPr>
        <p:txBody>
          <a:bodyPr>
            <a:noAutofit/>
          </a:bodyPr>
          <a:lstStyle/>
          <a:p>
            <a:pPr eaLnBrk="1" hangingPunct="1">
              <a:lnSpc>
                <a:spcPct val="140000"/>
              </a:lnSpc>
            </a:pPr>
            <a:r>
              <a:rPr lang="en-US" sz="2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Epidemic models can help us characterize an epidemic process including:</a:t>
            </a:r>
          </a:p>
          <a:p>
            <a:pPr lvl="1" eaLnBrk="1" hangingPunct="1">
              <a:lnSpc>
                <a:spcPct val="140000"/>
              </a:lnSpc>
            </a:pPr>
            <a:r>
              <a:rPr lang="en-US" sz="2000" u="sng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Identify</a:t>
            </a:r>
            <a:r>
              <a:rPr lang="en-US" sz="2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the relevant epidemiological states of the individuals and other actors (e.g., mosquitoes, rats) involved in the transmission dynamics of infection.</a:t>
            </a:r>
          </a:p>
          <a:p>
            <a:pPr lvl="1" eaLnBrk="1" hangingPunct="1">
              <a:lnSpc>
                <a:spcPct val="140000"/>
              </a:lnSpc>
            </a:pPr>
            <a:r>
              <a:rPr lang="en-US" sz="2000" u="sng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Devise</a:t>
            </a:r>
            <a:r>
              <a:rPr lang="en-US" sz="2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equations that describe transmission mechanisms (e.g., close contact, sexual contact, airborne transmission, indirect transmission).</a:t>
            </a:r>
          </a:p>
          <a:p>
            <a:pPr lvl="1" eaLnBrk="1" hangingPunct="1">
              <a:lnSpc>
                <a:spcPct val="140000"/>
              </a:lnSpc>
            </a:pPr>
            <a:r>
              <a:rPr lang="en-US" sz="2000" u="sng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Evaluate</a:t>
            </a:r>
            <a:r>
              <a:rPr lang="en-US" sz="2000" dirty="0"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the impact of different mitigation strategies.</a:t>
            </a:r>
          </a:p>
        </p:txBody>
      </p:sp>
      <p:pic>
        <p:nvPicPr>
          <p:cNvPr id="9" name="Picture 79">
            <a:extLst>
              <a:ext uri="{FF2B5EF4-FFF2-40B4-BE49-F238E27FC236}">
                <a16:creationId xmlns:a16="http://schemas.microsoft.com/office/drawing/2014/main" id="{C3F788E9-ABBE-4D1D-7CD0-FEE50D898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094" y="1574819"/>
            <a:ext cx="3104260" cy="4350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80">
            <a:extLst>
              <a:ext uri="{FF2B5EF4-FFF2-40B4-BE49-F238E27FC236}">
                <a16:creationId xmlns:a16="http://schemas.microsoft.com/office/drawing/2014/main" id="{B9D94A98-FB85-A5AA-22B5-0E00B43BC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1684" y="6015286"/>
            <a:ext cx="1995081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900" dirty="0"/>
              <a:t>Sir Ronald Ross</a:t>
            </a:r>
          </a:p>
        </p:txBody>
      </p:sp>
    </p:spTree>
    <p:extLst>
      <p:ext uri="{BB962C8B-B14F-4D97-AF65-F5344CB8AC3E}">
        <p14:creationId xmlns:p14="http://schemas.microsoft.com/office/powerpoint/2010/main" val="1980159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 Box 3">
            <a:extLst>
              <a:ext uri="{FF2B5EF4-FFF2-40B4-BE49-F238E27FC236}">
                <a16:creationId xmlns:a16="http://schemas.microsoft.com/office/drawing/2014/main" id="{1FB146DC-D538-D90A-D27B-4ABB99CD5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846" y="2430964"/>
            <a:ext cx="4118478" cy="1996071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 anchor="ctr">
            <a:noAutofit/>
          </a:bodyPr>
          <a:lstStyle>
            <a:defPPr>
              <a:defRPr lang="en-CA"/>
            </a:defPPr>
            <a:lvl1pPr algn="ctr" defTabSz="457200" eaLnBrk="1" latinLnBrk="0" hangingPunct="1">
              <a:buNone/>
              <a:defRPr sz="2400" b="1">
                <a:solidFill>
                  <a:srgbClr val="0000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en-US" sz="3200" dirty="0">
                <a:latin typeface="+mn-lt"/>
                <a:cs typeface="Kokila" panose="020B0502040204020203" pitchFamily="34" charset="0"/>
              </a:rPr>
              <a:t>What is NOT needed: </a:t>
            </a:r>
          </a:p>
          <a:p>
            <a:endParaRPr lang="en-US" altLang="en-US" sz="3200" dirty="0">
              <a:latin typeface="+mn-lt"/>
              <a:cs typeface="Kokila" panose="020B0502040204020203" pitchFamily="34" charset="0"/>
            </a:endParaRPr>
          </a:p>
          <a:p>
            <a:r>
              <a:rPr lang="en-US" altLang="en-US" sz="3200" u="sng" dirty="0">
                <a:latin typeface="+mn-lt"/>
                <a:cs typeface="Kokila" panose="020B0502040204020203" pitchFamily="34" charset="0"/>
              </a:rPr>
              <a:t>A black box</a:t>
            </a:r>
          </a:p>
        </p:txBody>
      </p:sp>
      <p:pic>
        <p:nvPicPr>
          <p:cNvPr id="57346" name="Picture 2" descr="C:\Documents and Settings\Martin\My Documents\My Pictures\space odessy\2001 dawn06.jpg">
            <a:extLst>
              <a:ext uri="{FF2B5EF4-FFF2-40B4-BE49-F238E27FC236}">
                <a16:creationId xmlns:a16="http://schemas.microsoft.com/office/drawing/2014/main" id="{68D4B8E3-E94D-05EF-6E3C-9D14A88FE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r="43333"/>
          <a:stretch>
            <a:fillRect/>
          </a:stretch>
        </p:blipFill>
        <p:spPr bwMode="auto">
          <a:xfrm>
            <a:off x="7218285" y="681754"/>
            <a:ext cx="3303788" cy="5734270"/>
          </a:xfrm>
          <a:prstGeom prst="roundRect">
            <a:avLst>
              <a:gd name="adj" fmla="val 16667"/>
            </a:avLst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FEC73AA-CD08-76CE-54CE-8FB94C7B61F1}"/>
              </a:ext>
            </a:extLst>
          </p:cNvPr>
          <p:cNvSpPr txBox="1"/>
          <p:nvPr/>
        </p:nvSpPr>
        <p:spPr>
          <a:xfrm>
            <a:off x="1763846" y="7345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85356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56A4A-40F9-A1D1-84F5-D005EE341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AF0D4-08CD-0F4C-9266-92D3559D83F4}" type="slidenum">
              <a:rPr lang="en-CA" altLang="en-US" smtClean="0"/>
              <a:pPr/>
              <a:t>27</a:t>
            </a:fld>
            <a:endParaRPr lang="en-CA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65342-B2F9-80C3-BC0C-306C7D14257D}"/>
              </a:ext>
            </a:extLst>
          </p:cNvPr>
          <p:cNvSpPr txBox="1"/>
          <p:nvPr/>
        </p:nvSpPr>
        <p:spPr>
          <a:xfrm>
            <a:off x="908750" y="3136613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+mn-lt"/>
              </a:rPr>
              <a:t>Model Building Blocks: Differential Equations</a:t>
            </a:r>
          </a:p>
        </p:txBody>
      </p:sp>
    </p:spTree>
    <p:extLst>
      <p:ext uri="{BB962C8B-B14F-4D97-AF65-F5344CB8AC3E}">
        <p14:creationId xmlns:p14="http://schemas.microsoft.com/office/powerpoint/2010/main" val="4235657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431100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What is a differential equation?</a:t>
            </a:r>
            <a:endParaRPr lang="en-US" sz="3200" b="1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19" name="Picture 18" descr="A diagram of a blue rectangular object with arrows&#10;&#10;Description automatically generated">
            <a:extLst>
              <a:ext uri="{FF2B5EF4-FFF2-40B4-BE49-F238E27FC236}">
                <a16:creationId xmlns:a16="http://schemas.microsoft.com/office/drawing/2014/main" id="{AA48771B-C82A-B40C-6CA8-7378E6429D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"/>
          <a:stretch/>
        </p:blipFill>
        <p:spPr>
          <a:xfrm>
            <a:off x="3026708" y="1015875"/>
            <a:ext cx="6138583" cy="567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88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426" y="559324"/>
            <a:ext cx="10563149" cy="72123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FF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A </a:t>
            </a:r>
            <a:r>
              <a:rPr lang="en-US" sz="3200" b="1" u="sng" dirty="0">
                <a:solidFill>
                  <a:srgbClr val="0000FF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differential equation</a:t>
            </a:r>
            <a:r>
              <a:rPr lang="en-US" sz="3200" b="1" dirty="0">
                <a:solidFill>
                  <a:srgbClr val="0000FF"/>
                </a:solidFill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t> describes the state of a variable as a function of time</a:t>
            </a:r>
          </a:p>
        </p:txBody>
      </p:sp>
      <p:pic>
        <p:nvPicPr>
          <p:cNvPr id="5" name="Picture 4" descr="A diagram of a blue rectangular object with arrows&#10;&#10;Description automatically generated">
            <a:extLst>
              <a:ext uri="{FF2B5EF4-FFF2-40B4-BE49-F238E27FC236}">
                <a16:creationId xmlns:a16="http://schemas.microsoft.com/office/drawing/2014/main" id="{3F62EF5B-FD5C-43D7-FB68-D454BC223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6"/>
          <a:stretch/>
        </p:blipFill>
        <p:spPr>
          <a:xfrm>
            <a:off x="3487566" y="1408767"/>
            <a:ext cx="5216868" cy="4795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D8E014-21C5-4B62-70A5-447A54B94CAD}"/>
                  </a:ext>
                </a:extLst>
              </p:cNvPr>
              <p:cNvSpPr txBox="1"/>
              <p:nvPr/>
            </p:nvSpPr>
            <p:spPr>
              <a:xfrm>
                <a:off x="2855402" y="6247771"/>
                <a:ext cx="6481197" cy="52591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𝐼𝑛𝑓𝑙𝑜𝑤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𝑂𝑢𝑡𝑓𝑙𝑜𝑤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D8E014-21C5-4B62-70A5-447A54B94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402" y="6247771"/>
                <a:ext cx="6481197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99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2890391"/>
            <a:ext cx="10374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ea typeface="Verdana" panose="020B0604030504040204" pitchFamily="34" charset="0"/>
                <a:cs typeface="Arial" panose="020B0604020202020204" pitchFamily="34" charset="0"/>
              </a:rPr>
              <a:t>Why Use Mathematical Models to Study Disease Spread?</a:t>
            </a:r>
            <a:endParaRPr lang="en-US" sz="3200" dirty="0">
              <a:solidFill>
                <a:srgbClr val="0000FF"/>
              </a:solidFill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638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1188" y="451574"/>
            <a:ext cx="6109625" cy="521131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Initial state / initial conditions</a:t>
            </a:r>
          </a:p>
        </p:txBody>
      </p:sp>
      <p:pic>
        <p:nvPicPr>
          <p:cNvPr id="10" name="Picture 9" descr="A blue rectangle with a white background&#10;&#10;Description automatically generated">
            <a:extLst>
              <a:ext uri="{FF2B5EF4-FFF2-40B4-BE49-F238E27FC236}">
                <a16:creationId xmlns:a16="http://schemas.microsoft.com/office/drawing/2014/main" id="{7C63451E-43F7-F1F9-6504-DC05BE0B8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99" y="972705"/>
            <a:ext cx="2297803" cy="573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6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" b="5275"/>
          <a:stretch/>
        </p:blipFill>
        <p:spPr>
          <a:xfrm>
            <a:off x="2246178" y="1357054"/>
            <a:ext cx="7699645" cy="5302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342" y="280901"/>
            <a:ext cx="11395316" cy="994172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Example: One differential equation with constant rates of inflow and outflow (quantity grows)</a:t>
            </a:r>
          </a:p>
        </p:txBody>
      </p:sp>
    </p:spTree>
    <p:extLst>
      <p:ext uri="{BB962C8B-B14F-4D97-AF65-F5344CB8AC3E}">
        <p14:creationId xmlns:p14="http://schemas.microsoft.com/office/powerpoint/2010/main" val="3261097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3" b="6324"/>
          <a:stretch/>
        </p:blipFill>
        <p:spPr>
          <a:xfrm>
            <a:off x="2390204" y="1249884"/>
            <a:ext cx="7411592" cy="5462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5371" y="228620"/>
            <a:ext cx="11641258" cy="994172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Example: One differential equation with constant rates of inflow and outflow (quantity declines)</a:t>
            </a:r>
          </a:p>
        </p:txBody>
      </p:sp>
    </p:spTree>
    <p:extLst>
      <p:ext uri="{BB962C8B-B14F-4D97-AF65-F5344CB8AC3E}">
        <p14:creationId xmlns:p14="http://schemas.microsoft.com/office/powerpoint/2010/main" val="1278507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431100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Example: Exponential Growth</a:t>
            </a:r>
            <a:endParaRPr lang="en-US" sz="3200" b="1" dirty="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922AB-771B-CB27-ECAA-0BB8F8ED1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3" t="11128" r="6658" b="7943"/>
          <a:stretch/>
        </p:blipFill>
        <p:spPr bwMode="auto">
          <a:xfrm>
            <a:off x="5684589" y="1657125"/>
            <a:ext cx="6236594" cy="441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D582E1-7151-DEFE-12B2-F4716468678A}"/>
                  </a:ext>
                </a:extLst>
              </p:cNvPr>
              <p:cNvSpPr txBox="1"/>
              <p:nvPr/>
            </p:nvSpPr>
            <p:spPr>
              <a:xfrm>
                <a:off x="1850881" y="3074540"/>
                <a:ext cx="2542747" cy="59727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𝑑𝐶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D582E1-7151-DEFE-12B2-F47164686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881" y="3074540"/>
                <a:ext cx="2542747" cy="597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41280-AFB4-F541-EA32-D93C3D0B76D6}"/>
                  </a:ext>
                </a:extLst>
              </p:cNvPr>
              <p:cNvSpPr txBox="1"/>
              <p:nvPr/>
            </p:nvSpPr>
            <p:spPr>
              <a:xfrm>
                <a:off x="1147259" y="5047769"/>
                <a:ext cx="433657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spcBef>
                    <a:spcPts val="1200"/>
                  </a:spcBef>
                  <a:spcAft>
                    <a:spcPts val="0"/>
                  </a:spcAft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2000" b="1" i="1" dirty="0">
                        <a:latin typeface="Cambria Math" panose="02040503050406030204" pitchFamily="18" charset="0"/>
                      </a:rPr>
                      <m:t>’</m:t>
                    </m:r>
                    <m:d>
                      <m:d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Incidence curve over time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  <a:p>
                <a:pPr marL="214313" indent="-214313">
                  <a:spcBef>
                    <a:spcPts val="1200"/>
                  </a:spcBef>
                  <a:spcAft>
                    <a:spcPts val="0"/>
                  </a:spcAft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cs typeface="Arial" panose="020B0604020202020204" pitchFamily="34" charset="0"/>
                  </a:rPr>
                  <a:t>Initial number of cases </a:t>
                </a:r>
                <a:endParaRPr lang="en-US" sz="2000" b="1" i="1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541280-AFB4-F541-EA32-D93C3D0B7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59" y="5047769"/>
                <a:ext cx="4336573" cy="861774"/>
              </a:xfrm>
              <a:prstGeom prst="rect">
                <a:avLst/>
              </a:prstGeom>
              <a:blipFill>
                <a:blip r:embed="rId5"/>
                <a:stretch>
                  <a:fillRect l="-1264" t="-2837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092EB288-ADBD-7F5B-2751-E93E518DD652}"/>
              </a:ext>
            </a:extLst>
          </p:cNvPr>
          <p:cNvSpPr/>
          <p:nvPr/>
        </p:nvSpPr>
        <p:spPr>
          <a:xfrm>
            <a:off x="1258199" y="2369779"/>
            <a:ext cx="3705014" cy="23737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C892FA-1A3F-8956-2821-71465BA63423}"/>
                  </a:ext>
                </a:extLst>
              </p:cNvPr>
              <p:cNvSpPr txBox="1"/>
              <p:nvPr/>
            </p:nvSpPr>
            <p:spPr>
              <a:xfrm>
                <a:off x="2156998" y="1592812"/>
                <a:ext cx="1924245" cy="3847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5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C892FA-1A3F-8956-2821-71465BA63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998" y="1592812"/>
                <a:ext cx="1924245" cy="3847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BBBE18E-EDDD-65C3-7353-FDF25A820CC7}"/>
              </a:ext>
            </a:extLst>
          </p:cNvPr>
          <p:cNvSpPr txBox="1"/>
          <p:nvPr/>
        </p:nvSpPr>
        <p:spPr>
          <a:xfrm>
            <a:off x="1734696" y="2431220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u="sng" dirty="0"/>
              <a:t>Differential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BB3553-8D81-2028-B922-11EF8EB720A1}"/>
                  </a:ext>
                </a:extLst>
              </p:cNvPr>
              <p:cNvSpPr txBox="1"/>
              <p:nvPr/>
            </p:nvSpPr>
            <p:spPr>
              <a:xfrm>
                <a:off x="1716869" y="3864899"/>
                <a:ext cx="2810769" cy="69153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𝐺𝑟𝑜𝑤𝑡h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BB3553-8D81-2028-B922-11EF8EB72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869" y="3864899"/>
                <a:ext cx="2810769" cy="6915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006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56A4A-40F9-A1D1-84F5-D005EE341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AF0D4-08CD-0F4C-9266-92D3559D83F4}" type="slidenum">
              <a:rPr lang="en-CA" altLang="en-US" smtClean="0"/>
              <a:pPr/>
              <a:t>34</a:t>
            </a:fld>
            <a:endParaRPr lang="en-CA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65342-B2F9-80C3-BC0C-306C7D14257D}"/>
              </a:ext>
            </a:extLst>
          </p:cNvPr>
          <p:cNvSpPr txBox="1"/>
          <p:nvPr/>
        </p:nvSpPr>
        <p:spPr>
          <a:xfrm>
            <a:off x="908750" y="3136613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432FF"/>
                </a:solidFill>
                <a:latin typeface="+mn-lt"/>
              </a:rPr>
              <a:t>Model Types: Deterministic vs. Stochastic </a:t>
            </a:r>
          </a:p>
        </p:txBody>
      </p:sp>
    </p:spTree>
    <p:extLst>
      <p:ext uri="{BB962C8B-B14F-4D97-AF65-F5344CB8AC3E}">
        <p14:creationId xmlns:p14="http://schemas.microsoft.com/office/powerpoint/2010/main" val="1030090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1A1DF-93AE-BF20-6847-2985DB0BF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48" y="1619806"/>
            <a:ext cx="5440454" cy="40278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Deterministic models produce the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same exact results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a particular set of parameters and initial conditions.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Rely on the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average rates of the process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Applicable to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large populations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Stochastic models account for certain levels of unpredictability or randomness.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More appropriate to deal with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small populations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Each realization of the stochastic model is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F936D8E-4137-3D6E-D3EB-22C0BEB47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5127" y="311276"/>
            <a:ext cx="614174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0000FF"/>
                </a:solidFill>
                <a:latin typeface="Verdana" charset="0"/>
                <a:ea typeface="ＭＳ Ｐゴシック" charset="0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latin typeface="+mn-lt"/>
              </a:rPr>
              <a:t>Deterministic vs. stochastic models</a:t>
            </a:r>
          </a:p>
        </p:txBody>
      </p:sp>
      <p:grpSp>
        <p:nvGrpSpPr>
          <p:cNvPr id="5" name="Group 36">
            <a:extLst>
              <a:ext uri="{FF2B5EF4-FFF2-40B4-BE49-F238E27FC236}">
                <a16:creationId xmlns:a16="http://schemas.microsoft.com/office/drawing/2014/main" id="{ECEEE3BA-44D1-BFF7-12B4-A6C0A200A91D}"/>
              </a:ext>
            </a:extLst>
          </p:cNvPr>
          <p:cNvGrpSpPr>
            <a:grpSpLocks/>
          </p:cNvGrpSpPr>
          <p:nvPr/>
        </p:nvGrpSpPr>
        <p:grpSpPr bwMode="auto">
          <a:xfrm>
            <a:off x="6356177" y="1415087"/>
            <a:ext cx="5318159" cy="4437265"/>
            <a:chOff x="1992" y="2125"/>
            <a:chExt cx="3461" cy="2195"/>
          </a:xfrm>
        </p:grpSpPr>
        <p:pic>
          <p:nvPicPr>
            <p:cNvPr id="6" name="Picture 32" descr="PPTF5">
              <a:extLst>
                <a:ext uri="{FF2B5EF4-FFF2-40B4-BE49-F238E27FC236}">
                  <a16:creationId xmlns:a16="http://schemas.microsoft.com/office/drawing/2014/main" id="{78E27FBC-AC8C-BC26-9AEA-8A36A266B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2" y="2125"/>
              <a:ext cx="3461" cy="2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Line 34">
              <a:extLst>
                <a:ext uri="{FF2B5EF4-FFF2-40B4-BE49-F238E27FC236}">
                  <a16:creationId xmlns:a16="http://schemas.microsoft.com/office/drawing/2014/main" id="{857C7C2E-DF77-39C2-1981-6825D871CF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7" y="2455"/>
              <a:ext cx="73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35">
              <a:extLst>
                <a:ext uri="{FF2B5EF4-FFF2-40B4-BE49-F238E27FC236}">
                  <a16:creationId xmlns:a16="http://schemas.microsoft.com/office/drawing/2014/main" id="{40A004E8-6421-9070-CD52-7731216354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1" y="3049"/>
              <a:ext cx="78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276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56A4A-40F9-A1D1-84F5-D005EE341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AF0D4-08CD-0F4C-9266-92D3559D83F4}" type="slidenum">
              <a:rPr lang="en-CA" altLang="en-US" smtClean="0"/>
              <a:pPr/>
              <a:t>36</a:t>
            </a:fld>
            <a:endParaRPr lang="en-CA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65342-B2F9-80C3-BC0C-306C7D14257D}"/>
              </a:ext>
            </a:extLst>
          </p:cNvPr>
          <p:cNvSpPr txBox="1"/>
          <p:nvPr/>
        </p:nvSpPr>
        <p:spPr>
          <a:xfrm>
            <a:off x="908750" y="3136612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+mn-lt"/>
              </a:rPr>
              <a:t>Example Model 1: Susceptible-Infectious-Recovered (SIR)</a:t>
            </a:r>
          </a:p>
        </p:txBody>
      </p:sp>
    </p:spTree>
    <p:extLst>
      <p:ext uri="{BB962C8B-B14F-4D97-AF65-F5344CB8AC3E}">
        <p14:creationId xmlns:p14="http://schemas.microsoft.com/office/powerpoint/2010/main" val="137580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779106" y="431100"/>
            <a:ext cx="8576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simple epidemic model (SIR)</a:t>
            </a:r>
          </a:p>
        </p:txBody>
      </p:sp>
      <p:pic>
        <p:nvPicPr>
          <p:cNvPr id="11" name="Picture 10" descr="A diagram of a square with arrows pointing to the center&#10;&#10;Description automatically generated">
            <a:extLst>
              <a:ext uri="{FF2B5EF4-FFF2-40B4-BE49-F238E27FC236}">
                <a16:creationId xmlns:a16="http://schemas.microsoft.com/office/drawing/2014/main" id="{36E44956-96CE-B89D-21A5-7733C8632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72" y="886637"/>
            <a:ext cx="9163496" cy="2571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104281-C87C-9367-7289-BCC77D6D2503}"/>
                  </a:ext>
                </a:extLst>
              </p:cNvPr>
              <p:cNvSpPr txBox="1"/>
              <p:nvPr/>
            </p:nvSpPr>
            <p:spPr>
              <a:xfrm>
                <a:off x="725214" y="3378474"/>
                <a:ext cx="2167128" cy="6280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104281-C87C-9367-7289-BCC77D6D2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14" y="3378474"/>
                <a:ext cx="2167128" cy="6280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E7817B-E768-6087-6F85-23EAF420C26B}"/>
                  </a:ext>
                </a:extLst>
              </p:cNvPr>
              <p:cNvSpPr txBox="1"/>
              <p:nvPr/>
            </p:nvSpPr>
            <p:spPr>
              <a:xfrm>
                <a:off x="3659846" y="3378473"/>
                <a:ext cx="2168525" cy="6280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E7817B-E768-6087-6F85-23EAF420C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846" y="3378473"/>
                <a:ext cx="2168525" cy="628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0E4EA5-2B8C-BFF5-6208-D9EBE317D0A6}"/>
                  </a:ext>
                </a:extLst>
              </p:cNvPr>
              <p:cNvSpPr txBox="1"/>
              <p:nvPr/>
            </p:nvSpPr>
            <p:spPr>
              <a:xfrm>
                <a:off x="6586438" y="3521977"/>
                <a:ext cx="2167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0E4EA5-2B8C-BFF5-6208-D9EBE317D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438" y="3521977"/>
                <a:ext cx="2167128" cy="369332"/>
              </a:xfrm>
              <a:prstGeom prst="rect">
                <a:avLst/>
              </a:prstGeom>
              <a:blipFill>
                <a:blip r:embed="rId6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606994-2A86-3E15-4C21-7AD900C6FFC9}"/>
                  </a:ext>
                </a:extLst>
              </p:cNvPr>
              <p:cNvSpPr txBox="1"/>
              <p:nvPr/>
            </p:nvSpPr>
            <p:spPr>
              <a:xfrm>
                <a:off x="1050334" y="4654550"/>
                <a:ext cx="10034395" cy="1649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 </a:t>
                </a:r>
                <a14:m>
                  <m:oMath xmlns:m="http://schemas.openxmlformats.org/officeDocument/2006/math">
                    <m:r>
                      <a:rPr lang="en-US" sz="1900" b="0" i="0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900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sz="1900" b="0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9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9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9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transmission</m:t>
                        </m:r>
                        <m:r>
                          <a:rPr lang="en-US" sz="19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9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rate</m:t>
                        </m:r>
                      </m:e>
                    </m:d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9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population</m:t>
                        </m:r>
                        <m:r>
                          <a:rPr lang="en-US" sz="19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9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size</m:t>
                        </m:r>
                      </m:e>
                    </m:d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9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removal</m:t>
                    </m:r>
                    <m:r>
                      <a:rPr lang="en-US" sz="19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19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recovery</m:t>
                    </m:r>
                    <m:r>
                      <a:rPr lang="en-US" sz="19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rate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State Variables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9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9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9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9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m:rPr>
                        <m:sty m:val="p"/>
                      </m:rPr>
                      <a:rPr lang="en-US" sz="1900" dirty="0">
                        <a:latin typeface="Cambria Math" panose="02040503050406030204" pitchFamily="18" charset="0"/>
                      </a:rPr>
                      <m:t>usceptible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900" b="1" i="1" dirty="0" smtClean="0">
                        <a:latin typeface="Cambria Math" panose="02040503050406030204" pitchFamily="18" charset="0"/>
                      </a:rPr>
                      <m:t>𝑰</m:t>
                    </m:r>
                    <m:r>
                      <m:rPr>
                        <m:sty m:val="p"/>
                      </m:rPr>
                      <a:rPr lang="en-US" sz="1900" i="0" dirty="0">
                        <a:latin typeface="Cambria Math" panose="02040503050406030204" pitchFamily="18" charset="0"/>
                      </a:rPr>
                      <m:t>nfectious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m:rPr>
                        <m:sty m:val="p"/>
                      </m:rPr>
                      <a:rPr lang="en-US" sz="1900" i="0" dirty="0">
                        <a:latin typeface="Cambria Math" panose="02040503050406030204" pitchFamily="18" charset="0"/>
                      </a:rPr>
                      <m:t>ecovered</m:t>
                    </m:r>
                  </m:oMath>
                </a14:m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Note:</a:t>
                </a: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900" u="sng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Negative</a:t>
                </a: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values indicate moving out of a compartment and </a:t>
                </a:r>
                <a:r>
                  <a:rPr lang="en-US" sz="1900" u="sng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positive</a:t>
                </a: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values indicate inward movement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606994-2A86-3E15-4C21-7AD900C6F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34" y="4654550"/>
                <a:ext cx="10034395" cy="1649939"/>
              </a:xfrm>
              <a:prstGeom prst="rect">
                <a:avLst/>
              </a:prstGeom>
              <a:blipFill>
                <a:blip r:embed="rId7"/>
                <a:stretch>
                  <a:fillRect l="-547" t="-222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F0562CB-73DE-3A0F-1A8D-483B20669285}"/>
              </a:ext>
            </a:extLst>
          </p:cNvPr>
          <p:cNvSpPr/>
          <p:nvPr/>
        </p:nvSpPr>
        <p:spPr>
          <a:xfrm>
            <a:off x="6586438" y="3378473"/>
            <a:ext cx="2167128" cy="6309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D98E9F-2A18-B9AD-EBC4-04B30D8D7BE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2892342" y="3692502"/>
            <a:ext cx="767504" cy="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B6105E-4065-7E55-799F-EF0B0CFA6730}"/>
              </a:ext>
            </a:extLst>
          </p:cNvPr>
          <p:cNvCxnSpPr/>
          <p:nvPr/>
        </p:nvCxnSpPr>
        <p:spPr>
          <a:xfrm flipV="1">
            <a:off x="5818934" y="3695677"/>
            <a:ext cx="767504" cy="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5AFB8C-8EF1-4420-F4C5-AE09EF71EE35}"/>
                  </a:ext>
                </a:extLst>
              </p:cNvPr>
              <p:cNvSpPr txBox="1"/>
              <p:nvPr/>
            </p:nvSpPr>
            <p:spPr>
              <a:xfrm>
                <a:off x="2949632" y="3310400"/>
                <a:ext cx="6623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5AFB8C-8EF1-4420-F4C5-AE09EF71E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632" y="3310400"/>
                <a:ext cx="662361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A39C4A-834A-2DDC-DA2E-40B87A9E39F0}"/>
                  </a:ext>
                </a:extLst>
              </p:cNvPr>
              <p:cNvSpPr txBox="1"/>
              <p:nvPr/>
            </p:nvSpPr>
            <p:spPr>
              <a:xfrm>
                <a:off x="6018987" y="3295455"/>
                <a:ext cx="376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A39C4A-834A-2DDC-DA2E-40B87A9E3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987" y="3295455"/>
                <a:ext cx="37683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352B45-EEF7-D0A2-0A2D-CD7D2E353BA4}"/>
                  </a:ext>
                </a:extLst>
              </p:cNvPr>
              <p:cNvSpPr txBox="1"/>
              <p:nvPr/>
            </p:nvSpPr>
            <p:spPr>
              <a:xfrm>
                <a:off x="9469878" y="3516925"/>
                <a:ext cx="2167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352B45-EEF7-D0A2-0A2D-CD7D2E353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878" y="3516925"/>
                <a:ext cx="216712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9D900D4-F925-5734-395F-288CAAE7915F}"/>
              </a:ext>
            </a:extLst>
          </p:cNvPr>
          <p:cNvSpPr/>
          <p:nvPr/>
        </p:nvSpPr>
        <p:spPr>
          <a:xfrm>
            <a:off x="9469878" y="3379084"/>
            <a:ext cx="2167128" cy="6309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26E7DA-DA46-6151-98EA-43928E09CE5F}"/>
              </a:ext>
            </a:extLst>
          </p:cNvPr>
          <p:cNvSpPr/>
          <p:nvPr/>
        </p:nvSpPr>
        <p:spPr>
          <a:xfrm>
            <a:off x="9401298" y="1373359"/>
            <a:ext cx="2304288" cy="17619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540268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03" name="Text Box 171">
            <a:extLst>
              <a:ext uri="{FF2B5EF4-FFF2-40B4-BE49-F238E27FC236}">
                <a16:creationId xmlns:a16="http://schemas.microsoft.com/office/drawing/2014/main" id="{7E6CDB3B-66C1-6149-9733-659D2A2DF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088" y="303213"/>
            <a:ext cx="504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“Keep things simple, but not simpler.” -- Einstein</a:t>
            </a:r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BAF71496-A694-D4E6-A5B2-3A1658996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914" y="303213"/>
            <a:ext cx="692567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0000FF"/>
                </a:solidFill>
                <a:latin typeface="+mn-lt"/>
                <a:ea typeface="ＭＳ Ｐゴシック" charset="0"/>
              </a:rPr>
              <a:t>Assumptions: SIR model (Deterministic)</a:t>
            </a:r>
            <a:endParaRPr lang="en-US" altLang="en-US" sz="2800" dirty="0">
              <a:solidFill>
                <a:srgbClr val="FFFF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B16094-042E-5822-AE9A-3FBCEB388730}"/>
                  </a:ext>
                </a:extLst>
              </p:cNvPr>
              <p:cNvSpPr txBox="1"/>
              <p:nvPr/>
            </p:nvSpPr>
            <p:spPr>
              <a:xfrm>
                <a:off x="731520" y="1320151"/>
                <a:ext cx="10728960" cy="146623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/>
                  <a:t>Homogenous Mixing</a:t>
                </a:r>
              </a:p>
              <a:p>
                <a:pPr algn="r"/>
                <a:endParaRPr lang="en-US" altLang="en-US" sz="2000" dirty="0"/>
              </a:p>
              <a:p>
                <a:pPr algn="ctr"/>
                <a:r>
                  <a:rPr lang="en-US" altLang="en-US" sz="2000" dirty="0"/>
                  <a:t>                       “For a typical susceptible individual, the force of infection is proportional </a:t>
                </a:r>
              </a:p>
              <a:p>
                <a:pPr algn="r"/>
                <a:r>
                  <a:rPr lang="en-US" altLang="en-US" sz="2000" dirty="0"/>
                  <a:t>to % of individuals ‘currently infectious’,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000" dirty="0"/>
                  <a:t> where </a:t>
                </a:r>
                <a:r>
                  <a:rPr lang="en-US" altLang="en-US" sz="2000" i="1" dirty="0">
                    <a:latin typeface="Times New Roman" panose="02020603050405020304" pitchFamily="18" charset="0"/>
                  </a:rPr>
                  <a:t>N</a:t>
                </a:r>
                <a:r>
                  <a:rPr lang="en-US" altLang="en-US" sz="2000" dirty="0"/>
                  <a:t> is the population size.”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B16094-042E-5822-AE9A-3FBCEB388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" y="1320151"/>
                <a:ext cx="10728960" cy="1466235"/>
              </a:xfrm>
              <a:prstGeom prst="rect">
                <a:avLst/>
              </a:prstGeom>
              <a:blipFill>
                <a:blip r:embed="rId3"/>
                <a:stretch>
                  <a:fillRect t="-1695" r="-1063" b="-84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04" descr="PPTE">
            <a:extLst>
              <a:ext uri="{FF2B5EF4-FFF2-40B4-BE49-F238E27FC236}">
                <a16:creationId xmlns:a16="http://schemas.microsoft.com/office/drawing/2014/main" id="{1B5A6106-2C9A-A51A-5D54-B7F2D2E7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15" y="1455106"/>
            <a:ext cx="1835517" cy="1196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B41EAE-26D7-D713-0B71-32A982C48170}"/>
              </a:ext>
            </a:extLst>
          </p:cNvPr>
          <p:cNvSpPr txBox="1"/>
          <p:nvPr/>
        </p:nvSpPr>
        <p:spPr>
          <a:xfrm>
            <a:off x="731520" y="3203927"/>
            <a:ext cx="10728960" cy="11887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Complete Susceptibility</a:t>
            </a:r>
          </a:p>
          <a:p>
            <a:pPr algn="r"/>
            <a:endParaRPr lang="en-US" altLang="en-US" sz="2000" dirty="0"/>
          </a:p>
          <a:p>
            <a:pPr algn="ctr">
              <a:spcAft>
                <a:spcPts val="1200"/>
              </a:spcAft>
            </a:pPr>
            <a:r>
              <a:rPr lang="en-US" sz="2000" dirty="0"/>
              <a:t>The entire population is equally susceptible to the infectious agent.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1BA792-E950-2651-73A2-51391C06F532}"/>
              </a:ext>
            </a:extLst>
          </p:cNvPr>
          <p:cNvSpPr txBox="1"/>
          <p:nvPr/>
        </p:nvSpPr>
        <p:spPr>
          <a:xfrm>
            <a:off x="731520" y="4810188"/>
            <a:ext cx="10728960" cy="11887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Timing of Infection</a:t>
            </a:r>
          </a:p>
          <a:p>
            <a:pPr algn="r"/>
            <a:endParaRPr lang="en-US" altLang="en-US" sz="2000" dirty="0"/>
          </a:p>
          <a:p>
            <a:pPr algn="ctr"/>
            <a:r>
              <a:rPr lang="en-US" sz="2000" dirty="0"/>
              <a:t>Individuals become infectious instantaneously after exposure to the infectious agent.</a:t>
            </a:r>
          </a:p>
        </p:txBody>
      </p:sp>
    </p:spTree>
    <p:extLst>
      <p:ext uri="{BB962C8B-B14F-4D97-AF65-F5344CB8AC3E}">
        <p14:creationId xmlns:p14="http://schemas.microsoft.com/office/powerpoint/2010/main" val="682588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03" name="Text Box 171">
            <a:extLst>
              <a:ext uri="{FF2B5EF4-FFF2-40B4-BE49-F238E27FC236}">
                <a16:creationId xmlns:a16="http://schemas.microsoft.com/office/drawing/2014/main" id="{7E6CDB3B-66C1-6149-9733-659D2A2DF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088" y="303213"/>
            <a:ext cx="504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“Keep things simple, but not simpler.” -- Einstein</a:t>
            </a:r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BAF71496-A694-D4E6-A5B2-3A1658996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810" y="303213"/>
            <a:ext cx="45243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0000FF"/>
                </a:solidFill>
                <a:latin typeface="+mn-lt"/>
                <a:ea typeface="ＭＳ Ｐゴシック" charset="0"/>
              </a:rPr>
              <a:t>SIR model (Deterministic)</a:t>
            </a:r>
            <a:endParaRPr lang="en-US" altLang="en-US" sz="2800" dirty="0">
              <a:solidFill>
                <a:srgbClr val="FFFF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9107DD-1A38-7FDA-0215-4D3DE50277ED}"/>
                  </a:ext>
                </a:extLst>
              </p:cNvPr>
              <p:cNvSpPr txBox="1"/>
              <p:nvPr/>
            </p:nvSpPr>
            <p:spPr>
              <a:xfrm>
                <a:off x="1626026" y="2875971"/>
                <a:ext cx="8939948" cy="550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Incident cases at time </a:t>
                </a:r>
                <a:r>
                  <a:rPr lang="en-US" sz="2000" i="1" dirty="0"/>
                  <a:t>t</a:t>
                </a:r>
                <a:r>
                  <a:rPr lang="en-US" sz="2000" dirty="0"/>
                  <a:t> = Incidence rate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000" dirty="0"/>
                  <a:t>) X Susceptible population (</a:t>
                </a:r>
                <a:r>
                  <a:rPr lang="en-US" sz="2000" i="1" dirty="0"/>
                  <a:t>S(t)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9107DD-1A38-7FDA-0215-4D3DE5027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026" y="2875971"/>
                <a:ext cx="8939948" cy="550985"/>
              </a:xfrm>
              <a:prstGeom prst="rect">
                <a:avLst/>
              </a:prstGeom>
              <a:blipFill>
                <a:blip r:embed="rId3"/>
                <a:stretch>
                  <a:fillRect l="-85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456" name="TextBox 147455">
                <a:extLst>
                  <a:ext uri="{FF2B5EF4-FFF2-40B4-BE49-F238E27FC236}">
                    <a16:creationId xmlns:a16="http://schemas.microsoft.com/office/drawing/2014/main" id="{2A17A587-D6F9-5108-2D12-76FB914930C7}"/>
                  </a:ext>
                </a:extLst>
              </p:cNvPr>
              <p:cNvSpPr txBox="1"/>
              <p:nvPr/>
            </p:nvSpPr>
            <p:spPr>
              <a:xfrm>
                <a:off x="731520" y="1118728"/>
                <a:ext cx="10728960" cy="146623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/>
                  <a:t>Homogenous Mixing</a:t>
                </a:r>
              </a:p>
              <a:p>
                <a:pPr algn="r"/>
                <a:endParaRPr lang="en-US" altLang="en-US" sz="2000" dirty="0"/>
              </a:p>
              <a:p>
                <a:pPr algn="ctr"/>
                <a:r>
                  <a:rPr lang="en-US" altLang="en-US" sz="2000" dirty="0"/>
                  <a:t>                       “For a typical susceptible individual, the force of infection is proportional </a:t>
                </a:r>
              </a:p>
              <a:p>
                <a:pPr algn="r"/>
                <a:r>
                  <a:rPr lang="en-US" altLang="en-US" sz="2000" dirty="0"/>
                  <a:t>to % of individuals ‘currently infectious’,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000" dirty="0"/>
                  <a:t> where </a:t>
                </a:r>
                <a:r>
                  <a:rPr lang="en-US" altLang="en-US" sz="2000" i="1" dirty="0">
                    <a:latin typeface="Times New Roman" panose="02020603050405020304" pitchFamily="18" charset="0"/>
                  </a:rPr>
                  <a:t>N</a:t>
                </a:r>
                <a:r>
                  <a:rPr lang="en-US" altLang="en-US" sz="2000" dirty="0"/>
                  <a:t> is the population size.” </a:t>
                </a:r>
              </a:p>
            </p:txBody>
          </p:sp>
        </mc:Choice>
        <mc:Fallback xmlns="">
          <p:sp>
            <p:nvSpPr>
              <p:cNvPr id="147456" name="TextBox 147455">
                <a:extLst>
                  <a:ext uri="{FF2B5EF4-FFF2-40B4-BE49-F238E27FC236}">
                    <a16:creationId xmlns:a16="http://schemas.microsoft.com/office/drawing/2014/main" id="{2A17A587-D6F9-5108-2D12-76FB91493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" y="1118728"/>
                <a:ext cx="10728960" cy="1466235"/>
              </a:xfrm>
              <a:prstGeom prst="rect">
                <a:avLst/>
              </a:prstGeom>
              <a:blipFill>
                <a:blip r:embed="rId4"/>
                <a:stretch>
                  <a:fillRect t="-1695" r="-1063" b="-84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461" name="Rectangle 221">
            <a:extLst>
              <a:ext uri="{FF2B5EF4-FFF2-40B4-BE49-F238E27FC236}">
                <a16:creationId xmlns:a16="http://schemas.microsoft.com/office/drawing/2014/main" id="{20B37081-554B-8188-4531-1C8673B97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745" y="4297659"/>
            <a:ext cx="290974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990033"/>
                </a:solidFill>
                <a:ea typeface="SimSun" panose="02010600030101010101" pitchFamily="2" charset="-122"/>
              </a:rPr>
              <a:t>Change of prevalence: </a:t>
            </a:r>
            <a:endParaRPr lang="en-US" altLang="en-US" sz="2000" b="1" dirty="0">
              <a:solidFill>
                <a:srgbClr val="990033"/>
              </a:solidFill>
            </a:endParaRPr>
          </a:p>
        </p:txBody>
      </p:sp>
      <p:sp>
        <p:nvSpPr>
          <p:cNvPr id="147462" name="Rectangle 221">
            <a:extLst>
              <a:ext uri="{FF2B5EF4-FFF2-40B4-BE49-F238E27FC236}">
                <a16:creationId xmlns:a16="http://schemas.microsoft.com/office/drawing/2014/main" id="{55C69460-E70A-087B-AC08-C7E85176C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243" y="5139652"/>
            <a:ext cx="332324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>
                <a:solidFill>
                  <a:srgbClr val="990033"/>
                </a:solidFill>
                <a:ea typeface="SimSun" panose="02010600030101010101" pitchFamily="2" charset="-122"/>
              </a:rPr>
              <a:t>Depletion of susceptible:</a:t>
            </a:r>
            <a:endParaRPr lang="en-US" altLang="en-US" sz="2000" b="1" dirty="0">
              <a:solidFill>
                <a:srgbClr val="9900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463" name="Object 24">
                <a:extLst>
                  <a:ext uri="{FF2B5EF4-FFF2-40B4-BE49-F238E27FC236}">
                    <a16:creationId xmlns:a16="http://schemas.microsoft.com/office/drawing/2014/main" id="{49E0CB8F-D78B-9BE4-4D63-5B660220A11D}"/>
                  </a:ext>
                </a:extLst>
              </p:cNvPr>
              <p:cNvSpPr txBox="1"/>
              <p:nvPr/>
            </p:nvSpPr>
            <p:spPr bwMode="auto">
              <a:xfrm>
                <a:off x="3864487" y="4183623"/>
                <a:ext cx="2244195" cy="7068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𝑑𝐼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𝑆𝐼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7463" name="Object 24">
                <a:extLst>
                  <a:ext uri="{FF2B5EF4-FFF2-40B4-BE49-F238E27FC236}">
                    <a16:creationId xmlns:a16="http://schemas.microsoft.com/office/drawing/2014/main" id="{49E0CB8F-D78B-9BE4-4D63-5B660220A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4487" y="4183623"/>
                <a:ext cx="2244195" cy="7068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466" name="Object 24">
                <a:extLst>
                  <a:ext uri="{FF2B5EF4-FFF2-40B4-BE49-F238E27FC236}">
                    <a16:creationId xmlns:a16="http://schemas.microsoft.com/office/drawing/2014/main" id="{371D44CF-32F0-2B8A-19F2-D82A2FA58CC2}"/>
                  </a:ext>
                </a:extLst>
              </p:cNvPr>
              <p:cNvSpPr txBox="1"/>
              <p:nvPr/>
            </p:nvSpPr>
            <p:spPr bwMode="auto">
              <a:xfrm>
                <a:off x="3864487" y="4998863"/>
                <a:ext cx="2244195" cy="7068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𝑑𝑆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𝑆𝐼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7466" name="Object 24">
                <a:extLst>
                  <a:ext uri="{FF2B5EF4-FFF2-40B4-BE49-F238E27FC236}">
                    <a16:creationId xmlns:a16="http://schemas.microsoft.com/office/drawing/2014/main" id="{371D44CF-32F0-2B8A-19F2-D82A2FA58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4487" y="4998863"/>
                <a:ext cx="2244195" cy="7068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241">
            <a:extLst>
              <a:ext uri="{FF2B5EF4-FFF2-40B4-BE49-F238E27FC236}">
                <a16:creationId xmlns:a16="http://schemas.microsoft.com/office/drawing/2014/main" id="{7C35AD45-924A-1DA7-5BEF-7ED1BF446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0533" y="4183623"/>
            <a:ext cx="390897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>
                <a:cs typeface="Arial" panose="020B0604020202020204" pitchFamily="34" charset="0"/>
              </a:rPr>
              <a:t>Assuming constant </a:t>
            </a:r>
            <a:r>
              <a:rPr lang="en-US" altLang="en-US" sz="2000" i="1" dirty="0">
                <a:cs typeface="Arial" panose="020B0604020202020204" pitchFamily="34" charset="0"/>
              </a:rPr>
              <a:t>n, </a:t>
            </a:r>
            <a:r>
              <a:rPr lang="en-US" altLang="en-US" sz="2000" dirty="0">
                <a:cs typeface="Arial" panose="020B0604020202020204" pitchFamily="34" charset="0"/>
              </a:rPr>
              <a:t>at time</a:t>
            </a:r>
            <a:r>
              <a:rPr lang="en-US" altLang="en-US" sz="2000" i="1" dirty="0">
                <a:cs typeface="Arial" panose="020B0604020202020204" pitchFamily="34" charset="0"/>
              </a:rPr>
              <a:t> t</a:t>
            </a:r>
            <a:endParaRPr lang="en-US" altLang="en-US" sz="20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242">
                <a:extLst>
                  <a:ext uri="{FF2B5EF4-FFF2-40B4-BE49-F238E27FC236}">
                    <a16:creationId xmlns:a16="http://schemas.microsoft.com/office/drawing/2014/main" id="{10C897AD-A460-0D76-01CA-9936C870FCD1}"/>
                  </a:ext>
                </a:extLst>
              </p:cNvPr>
              <p:cNvSpPr txBox="1"/>
              <p:nvPr/>
            </p:nvSpPr>
            <p:spPr bwMode="auto">
              <a:xfrm>
                <a:off x="7614707" y="4733517"/>
                <a:ext cx="3000629" cy="4578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Object 242">
                <a:extLst>
                  <a:ext uri="{FF2B5EF4-FFF2-40B4-BE49-F238E27FC236}">
                    <a16:creationId xmlns:a16="http://schemas.microsoft.com/office/drawing/2014/main" id="{10C897AD-A460-0D76-01CA-9936C870F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4707" y="4733517"/>
                <a:ext cx="3000629" cy="4578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43">
            <a:extLst>
              <a:ext uri="{FF2B5EF4-FFF2-40B4-BE49-F238E27FC236}">
                <a16:creationId xmlns:a16="http://schemas.microsoft.com/office/drawing/2014/main" id="{0E5C90C1-1F4E-B47F-342A-0B8D933B7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408" y="5305630"/>
            <a:ext cx="45432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individuals </a:t>
            </a:r>
            <a:r>
              <a:rPr lang="en-US" altLang="en-US" sz="2000" b="1" dirty="0">
                <a:solidFill>
                  <a:srgbClr val="C00000"/>
                </a:solidFill>
              </a:rPr>
              <a:t>recovered with immunity</a:t>
            </a:r>
            <a:r>
              <a:rPr lang="en-US" altLang="en-US" sz="2000" dirty="0"/>
              <a:t>.</a:t>
            </a:r>
          </a:p>
        </p:txBody>
      </p:sp>
      <p:pic>
        <p:nvPicPr>
          <p:cNvPr id="5" name="Picture 204" descr="PPTE">
            <a:extLst>
              <a:ext uri="{FF2B5EF4-FFF2-40B4-BE49-F238E27FC236}">
                <a16:creationId xmlns:a16="http://schemas.microsoft.com/office/drawing/2014/main" id="{82534C8C-4D8E-774C-20ED-26C3D945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03" y="1266170"/>
            <a:ext cx="1835517" cy="1196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24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39932B-81EB-2BE1-C42B-959B7586FC3F}"/>
              </a:ext>
            </a:extLst>
          </p:cNvPr>
          <p:cNvSpPr txBox="1"/>
          <p:nvPr/>
        </p:nvSpPr>
        <p:spPr>
          <a:xfrm>
            <a:off x="368199" y="472338"/>
            <a:ext cx="11455603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Mathematical models provide a consistent framework for analysis, prediction, understanding, and providing feasible forecasts for: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6F8799-2443-868A-4B14-D63C3FE19F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3428548"/>
              </p:ext>
            </p:extLst>
          </p:nvPr>
        </p:nvGraphicFramePr>
        <p:xfrm>
          <a:off x="141427" y="1430998"/>
          <a:ext cx="11909146" cy="5295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05847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72" name="Text Box 171">
            <a:extLst>
              <a:ext uri="{FF2B5EF4-FFF2-40B4-BE49-F238E27FC236}">
                <a16:creationId xmlns:a16="http://schemas.microsoft.com/office/drawing/2014/main" id="{6DFCF6F2-CB55-144F-BED7-AC2E65C68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088" y="303213"/>
            <a:ext cx="504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“Keep things simple, but not simpler.” -- Einstein</a:t>
            </a:r>
          </a:p>
        </p:txBody>
      </p:sp>
      <p:sp>
        <p:nvSpPr>
          <p:cNvPr id="151582" name="Text Box 30">
            <a:extLst>
              <a:ext uri="{FF2B5EF4-FFF2-40B4-BE49-F238E27FC236}">
                <a16:creationId xmlns:a16="http://schemas.microsoft.com/office/drawing/2014/main" id="{851587DD-0076-C740-837C-00DE453EE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632" y="2034758"/>
            <a:ext cx="3373928" cy="70788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/>
              <a:t>Implicitly implied:</a:t>
            </a:r>
          </a:p>
          <a:p>
            <a:pPr algn="ctr"/>
            <a:r>
              <a:rPr lang="en-US" altLang="en-US" sz="2000" dirty="0"/>
              <a:t>Population size is constant</a:t>
            </a:r>
          </a:p>
        </p:txBody>
      </p:sp>
      <p:pic>
        <p:nvPicPr>
          <p:cNvPr id="151600" name="Picture 48" descr="PPT46">
            <a:extLst>
              <a:ext uri="{FF2B5EF4-FFF2-40B4-BE49-F238E27FC236}">
                <a16:creationId xmlns:a16="http://schemas.microsoft.com/office/drawing/2014/main" id="{F772BF56-0562-3744-9ED4-1F514B35E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06" y="1561465"/>
            <a:ext cx="7599160" cy="3735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1652" name="Group 100">
            <a:extLst>
              <a:ext uri="{FF2B5EF4-FFF2-40B4-BE49-F238E27FC236}">
                <a16:creationId xmlns:a16="http://schemas.microsoft.com/office/drawing/2014/main" id="{31653642-3D97-344C-A53D-4903BD8C7769}"/>
              </a:ext>
            </a:extLst>
          </p:cNvPr>
          <p:cNvGrpSpPr>
            <a:grpSpLocks/>
          </p:cNvGrpSpPr>
          <p:nvPr/>
        </p:nvGrpSpPr>
        <p:grpSpPr bwMode="auto">
          <a:xfrm>
            <a:off x="8106448" y="2895355"/>
            <a:ext cx="3279989" cy="1851819"/>
            <a:chOff x="3529" y="1588"/>
            <a:chExt cx="1856" cy="900"/>
          </a:xfrm>
        </p:grpSpPr>
        <p:grpSp>
          <p:nvGrpSpPr>
            <p:cNvPr id="151613" name="Group 61">
              <a:extLst>
                <a:ext uri="{FF2B5EF4-FFF2-40B4-BE49-F238E27FC236}">
                  <a16:creationId xmlns:a16="http://schemas.microsoft.com/office/drawing/2014/main" id="{C3361902-BE3C-CC4A-8552-198BE2CB06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4" y="1588"/>
              <a:ext cx="981" cy="900"/>
              <a:chOff x="4314" y="1792"/>
              <a:chExt cx="981" cy="900"/>
            </a:xfrm>
          </p:grpSpPr>
          <p:pic>
            <p:nvPicPr>
              <p:cNvPr id="151608" name="Picture 22" descr="PPTB">
                <a:extLst>
                  <a:ext uri="{FF2B5EF4-FFF2-40B4-BE49-F238E27FC236}">
                    <a16:creationId xmlns:a16="http://schemas.microsoft.com/office/drawing/2014/main" id="{73B8FB0F-4AB9-C543-AFF2-EF5B53E96D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4" y="1877"/>
                <a:ext cx="707" cy="8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aphicFrame>
            <p:nvGraphicFramePr>
              <p:cNvPr id="151609" name="Object 24">
                <a:extLst>
                  <a:ext uri="{FF2B5EF4-FFF2-40B4-BE49-F238E27FC236}">
                    <a16:creationId xmlns:a16="http://schemas.microsoft.com/office/drawing/2014/main" id="{3B7D3A3F-AAF6-D243-AF5B-E82DEFEC482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72" y="1792"/>
              <a:ext cx="311" cy="2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6731000" imgH="5270500" progId="Equation.3">
                      <p:embed/>
                    </p:oleObj>
                  </mc:Choice>
                  <mc:Fallback>
                    <p:oleObj name="Equation" r:id="rId5" imgW="6731000" imgH="5270500" progId="Equation.3">
                      <p:embed/>
                      <p:pic>
                        <p:nvPicPr>
                          <p:cNvPr id="151609" name="Object 24">
                            <a:extLst>
                              <a:ext uri="{FF2B5EF4-FFF2-40B4-BE49-F238E27FC236}">
                                <a16:creationId xmlns:a16="http://schemas.microsoft.com/office/drawing/2014/main" id="{3B7D3A3F-AAF6-D243-AF5B-E82DEFEC482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72" y="1792"/>
                            <a:ext cx="311" cy="23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1610" name="Line 58">
                <a:extLst>
                  <a:ext uri="{FF2B5EF4-FFF2-40B4-BE49-F238E27FC236}">
                    <a16:creationId xmlns:a16="http://schemas.microsoft.com/office/drawing/2014/main" id="{23A17D95-AED3-D549-A5D0-0F4C37CC6D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86" y="1962"/>
                <a:ext cx="90" cy="1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151611" name="Object 24">
                <a:extLst>
                  <a:ext uri="{FF2B5EF4-FFF2-40B4-BE49-F238E27FC236}">
                    <a16:creationId xmlns:a16="http://schemas.microsoft.com/office/drawing/2014/main" id="{42795817-ED22-0549-9286-F955342AE4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19" y="2462"/>
              <a:ext cx="176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7" imgW="3797300" imgH="4686300" progId="Equation.3">
                      <p:embed/>
                    </p:oleObj>
                  </mc:Choice>
                  <mc:Fallback>
                    <p:oleObj name="Equation" r:id="rId7" imgW="3797300" imgH="4686300" progId="Equation.3">
                      <p:embed/>
                      <p:pic>
                        <p:nvPicPr>
                          <p:cNvPr id="151611" name="Object 24">
                            <a:extLst>
                              <a:ext uri="{FF2B5EF4-FFF2-40B4-BE49-F238E27FC236}">
                                <a16:creationId xmlns:a16="http://schemas.microsoft.com/office/drawing/2014/main" id="{42795817-ED22-0549-9286-F955342AE42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19" y="2462"/>
                            <a:ext cx="176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1612" name="Line 60">
                <a:extLst>
                  <a:ext uri="{FF2B5EF4-FFF2-40B4-BE49-F238E27FC236}">
                    <a16:creationId xmlns:a16="http://schemas.microsoft.com/office/drawing/2014/main" id="{68A996FC-34A4-9648-BB8F-7E476556B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986" y="2568"/>
                <a:ext cx="126" cy="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1614" name="Line 62">
              <a:extLst>
                <a:ext uri="{FF2B5EF4-FFF2-40B4-BE49-F238E27FC236}">
                  <a16:creationId xmlns:a16="http://schemas.microsoft.com/office/drawing/2014/main" id="{812539AF-2FAA-A843-B467-6C37EF31B3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29" y="1965"/>
              <a:ext cx="756" cy="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Rectangle 4">
            <a:extLst>
              <a:ext uri="{FF2B5EF4-FFF2-40B4-BE49-F238E27FC236}">
                <a16:creationId xmlns:a16="http://schemas.microsoft.com/office/drawing/2014/main" id="{DFCE1182-A233-5C59-25B3-007897875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3810" y="181846"/>
            <a:ext cx="45243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0000FF"/>
                </a:solidFill>
                <a:latin typeface="+mn-lt"/>
                <a:ea typeface="ＭＳ Ｐゴシック" charset="0"/>
              </a:rPr>
              <a:t>SIR model (Deterministic)</a:t>
            </a:r>
            <a:endParaRPr lang="en-US" altLang="en-US" sz="2800" dirty="0">
              <a:solidFill>
                <a:srgbClr val="FFFF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227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192463" y="420608"/>
            <a:ext cx="7807074" cy="535531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32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Example: SIR mathematical model results</a:t>
            </a:r>
          </a:p>
        </p:txBody>
      </p:sp>
      <p:sp>
        <p:nvSpPr>
          <p:cNvPr id="74756" name="Rectangle 5"/>
          <p:cNvSpPr>
            <a:spLocks noChangeArrowheads="1"/>
          </p:cNvSpPr>
          <p:nvPr/>
        </p:nvSpPr>
        <p:spPr bwMode="auto">
          <a:xfrm>
            <a:off x="7596294" y="2619891"/>
            <a:ext cx="3732106" cy="18620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Population size:</a:t>
            </a:r>
            <a:r>
              <a:rPr lang="en-US" sz="2000" dirty="0"/>
              <a:t>1000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Transmission rate:</a:t>
            </a:r>
            <a:r>
              <a:rPr lang="en-US" sz="2000" dirty="0"/>
              <a:t> 0.4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Infectious period: </a:t>
            </a:r>
            <a:r>
              <a:rPr lang="en-US" sz="2000" dirty="0"/>
              <a:t>4 days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5 individuals initially infectious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1540"/>
          <a:stretch/>
        </p:blipFill>
        <p:spPr>
          <a:xfrm>
            <a:off x="251478" y="1521572"/>
            <a:ext cx="6731827" cy="5047972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6031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23"/>
          <a:stretch/>
        </p:blipFill>
        <p:spPr>
          <a:xfrm>
            <a:off x="1157816" y="1231858"/>
            <a:ext cx="9876367" cy="5543537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638300" y="292947"/>
            <a:ext cx="8915400" cy="762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3200" b="1" dirty="0">
                <a:solidFill>
                  <a:srgbClr val="0000FF"/>
                </a:solidFill>
                <a:latin typeface="+mn-lt"/>
                <a:ea typeface="ＭＳ Ｐゴシック" charset="0"/>
                <a:cs typeface="ＭＳ Ｐゴシック" charset="0"/>
              </a:rPr>
              <a:t>Example: SIR model (2-day infectious period)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474720" y="3243425"/>
            <a:ext cx="3955625" cy="16312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Population size: </a:t>
            </a:r>
            <a:r>
              <a:rPr lang="en-US" sz="2000" dirty="0"/>
              <a:t>1000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Transmission rate: </a:t>
            </a:r>
            <a:r>
              <a:rPr lang="en-US" sz="2000" dirty="0"/>
              <a:t>0.4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/>
              <a:t>Infectious period: </a:t>
            </a:r>
            <a:r>
              <a:rPr lang="en-US" sz="2000" u="sng" dirty="0"/>
              <a:t>2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5 individuals initially infectious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1008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A909FE1-0E01-CEF6-67DC-54FCE07F1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3132" y="181747"/>
            <a:ext cx="66657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rgbClr val="0000FF"/>
                </a:solidFill>
                <a:latin typeface="+mn-lt"/>
                <a:ea typeface="ＭＳ Ｐゴシック" charset="0"/>
              </a:rPr>
              <a:t>Deterministic vs. Stochastic SIR Model</a:t>
            </a:r>
            <a:endParaRPr lang="en-US" altLang="en-US" sz="2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12" name="Text Box 56">
            <a:extLst>
              <a:ext uri="{FF2B5EF4-FFF2-40B4-BE49-F238E27FC236}">
                <a16:creationId xmlns:a16="http://schemas.microsoft.com/office/drawing/2014/main" id="{2F7699A2-E2DC-6E8D-EF86-C4DB49346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5270" y="4476038"/>
            <a:ext cx="496274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A50021"/>
                </a:solidFill>
              </a:rPr>
              <a:t>In many tries, there is no outbreak except for a very few initial transmissions. So, an outbreak is not longer a “must happen” situation no matter how contagious is the disease.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24">
                <a:extLst>
                  <a:ext uri="{FF2B5EF4-FFF2-40B4-BE49-F238E27FC236}">
                    <a16:creationId xmlns:a16="http://schemas.microsoft.com/office/drawing/2014/main" id="{25AD20C7-6DA5-683B-93C1-18759CC7FBD6}"/>
                  </a:ext>
                </a:extLst>
              </p:cNvPr>
              <p:cNvSpPr txBox="1"/>
              <p:nvPr/>
            </p:nvSpPr>
            <p:spPr bwMode="auto">
              <a:xfrm>
                <a:off x="2263833" y="2120197"/>
                <a:ext cx="2111445" cy="6477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solidFill>
                      <a:srgbClr val="000000"/>
                    </a:solidFill>
                  </a:rPr>
                  <a:t>i</a:t>
                </a:r>
                <a:r>
                  <a:rPr lang="en-US" sz="2000" b="0" dirty="0">
                    <a:solidFill>
                      <a:srgbClr val="000000"/>
                    </a:solidFill>
                  </a:rPr>
                  <a:t>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</m:t>
                    </m:r>
                  </m:oMath>
                </a14:m>
                <a:b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000" dirty="0"/>
              </a:p>
            </p:txBody>
          </p:sp>
        </mc:Choice>
        <mc:Fallback xmlns="">
          <p:sp>
            <p:nvSpPr>
              <p:cNvPr id="13" name="Object 24">
                <a:extLst>
                  <a:ext uri="{FF2B5EF4-FFF2-40B4-BE49-F238E27FC236}">
                    <a16:creationId xmlns:a16="http://schemas.microsoft.com/office/drawing/2014/main" id="{25AD20C7-6DA5-683B-93C1-18759CC7F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3833" y="2120197"/>
                <a:ext cx="2111445" cy="647700"/>
              </a:xfrm>
              <a:prstGeom prst="rect">
                <a:avLst/>
              </a:prstGeom>
              <a:blipFill>
                <a:blip r:embed="rId3"/>
                <a:stretch>
                  <a:fillRect l="-288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43">
            <a:extLst>
              <a:ext uri="{FF2B5EF4-FFF2-40B4-BE49-F238E27FC236}">
                <a16:creationId xmlns:a16="http://schemas.microsoft.com/office/drawing/2014/main" id="{FFAE9E69-7898-909D-FC7C-BA85D922A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615" y="1270573"/>
            <a:ext cx="496963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Per the previous </a:t>
            </a:r>
            <a:r>
              <a:rPr lang="en-US" altLang="en-US" sz="2000" u="sng" dirty="0"/>
              <a:t>deterministic</a:t>
            </a:r>
            <a:r>
              <a:rPr lang="en-US" altLang="en-US" sz="2000" dirty="0"/>
              <a:t> SIR model: </a:t>
            </a:r>
          </a:p>
        </p:txBody>
      </p:sp>
      <p:grpSp>
        <p:nvGrpSpPr>
          <p:cNvPr id="19" name="Group 52">
            <a:extLst>
              <a:ext uri="{FF2B5EF4-FFF2-40B4-BE49-F238E27FC236}">
                <a16:creationId xmlns:a16="http://schemas.microsoft.com/office/drawing/2014/main" id="{2435F2B8-02C3-D44A-20D0-567F0DB5DC22}"/>
              </a:ext>
            </a:extLst>
          </p:cNvPr>
          <p:cNvGrpSpPr>
            <a:grpSpLocks/>
          </p:cNvGrpSpPr>
          <p:nvPr/>
        </p:nvGrpSpPr>
        <p:grpSpPr bwMode="auto">
          <a:xfrm>
            <a:off x="6340976" y="1326346"/>
            <a:ext cx="4837043" cy="1913993"/>
            <a:chOff x="3581" y="1226"/>
            <a:chExt cx="1612" cy="849"/>
          </a:xfrm>
        </p:grpSpPr>
        <p:pic>
          <p:nvPicPr>
            <p:cNvPr id="20" name="Picture 45" descr="PPT11">
              <a:extLst>
                <a:ext uri="{FF2B5EF4-FFF2-40B4-BE49-F238E27FC236}">
                  <a16:creationId xmlns:a16="http://schemas.microsoft.com/office/drawing/2014/main" id="{DDB224BF-3BEE-950C-326A-AB12F0F7C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" y="1239"/>
              <a:ext cx="1612" cy="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21" name="Object 50">
              <a:extLst>
                <a:ext uri="{FF2B5EF4-FFF2-40B4-BE49-F238E27FC236}">
                  <a16:creationId xmlns:a16="http://schemas.microsoft.com/office/drawing/2014/main" id="{9B371EDD-E5C0-A37B-2B14-8B906EC0D6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82" y="1226"/>
            <a:ext cx="176" cy="1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6438900" imgH="4686300" progId="Equation.3">
                    <p:embed/>
                  </p:oleObj>
                </mc:Choice>
                <mc:Fallback>
                  <p:oleObj name="Equation" r:id="rId5" imgW="6438900" imgH="4686300" progId="Equation.3">
                    <p:embed/>
                    <p:pic>
                      <p:nvPicPr>
                        <p:cNvPr id="53298" name="Object 50">
                          <a:extLst>
                            <a:ext uri="{FF2B5EF4-FFF2-40B4-BE49-F238E27FC236}">
                              <a16:creationId xmlns:a16="http://schemas.microsoft.com/office/drawing/2014/main" id="{C40D1BB1-C3D5-C14D-B2E3-1D4406B505E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2" y="1226"/>
                          <a:ext cx="176" cy="1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Text Box 53">
            <a:extLst>
              <a:ext uri="{FF2B5EF4-FFF2-40B4-BE49-F238E27FC236}">
                <a16:creationId xmlns:a16="http://schemas.microsoft.com/office/drawing/2014/main" id="{85E9D0FC-025B-2BE3-82F4-58362DC37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43" y="2567842"/>
            <a:ext cx="2292615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txBody>
          <a:bodyPr wrap="none">
            <a:spAutoFit/>
          </a:bodyPr>
          <a:lstStyle/>
          <a:p>
            <a:r>
              <a:rPr lang="en-US" altLang="en-US" sz="2000" dirty="0"/>
              <a:t>This </a:t>
            </a:r>
            <a:r>
              <a:rPr lang="en-US" altLang="en-US" sz="2000" u="sng" dirty="0"/>
              <a:t>must happen</a:t>
            </a:r>
            <a:r>
              <a:rPr lang="en-US" altLang="en-US" sz="2000" dirty="0"/>
              <a:t>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2A47C5-EBD5-65D4-ED68-31DCA841720B}"/>
              </a:ext>
            </a:extLst>
          </p:cNvPr>
          <p:cNvCxnSpPr>
            <a:cxnSpLocks/>
          </p:cNvCxnSpPr>
          <p:nvPr/>
        </p:nvCxnSpPr>
        <p:spPr>
          <a:xfrm>
            <a:off x="3995341" y="2444047"/>
            <a:ext cx="22661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 Box 25">
            <a:extLst>
              <a:ext uri="{FF2B5EF4-FFF2-40B4-BE49-F238E27FC236}">
                <a16:creationId xmlns:a16="http://schemas.microsoft.com/office/drawing/2014/main" id="{8C26648C-F75D-68F3-D422-0BA5B7538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595" y="3782843"/>
            <a:ext cx="10443404" cy="40011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dirty="0"/>
              <a:t>Computer simulated scenarios (Stochastic)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CC3C7C-2E46-B1AF-E28E-86B8C517716D}"/>
                  </a:ext>
                </a:extLst>
              </p:cNvPr>
              <p:cNvSpPr txBox="1"/>
              <p:nvPr/>
            </p:nvSpPr>
            <p:spPr>
              <a:xfrm>
                <a:off x="864108" y="4476038"/>
                <a:ext cx="5231892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en-US" sz="2000" dirty="0"/>
                  <a:t>One repeatedly seeds an initial infectious individual in a large and closed population,  recovery occurs with and lifelong immunity, with parameters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/>
                  <a:t>identical to the deterministic SIR model.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CC3C7C-2E46-B1AF-E28E-86B8C5177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08" y="4476038"/>
                <a:ext cx="5231892" cy="1631216"/>
              </a:xfrm>
              <a:prstGeom prst="rect">
                <a:avLst/>
              </a:prstGeom>
              <a:blipFill>
                <a:blip r:embed="rId7"/>
                <a:stretch>
                  <a:fillRect l="-1453" t="-2326" b="-6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F625AB7B-C6C6-4524-09D2-9C32BC41DA2E}"/>
              </a:ext>
            </a:extLst>
          </p:cNvPr>
          <p:cNvSpPr/>
          <p:nvPr/>
        </p:nvSpPr>
        <p:spPr>
          <a:xfrm>
            <a:off x="784595" y="3782843"/>
            <a:ext cx="10443404" cy="2612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0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 animBg="1"/>
      <p:bldP spid="30" grpId="0"/>
      <p:bldP spid="3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>
            <a:extLst>
              <a:ext uri="{FF2B5EF4-FFF2-40B4-BE49-F238E27FC236}">
                <a16:creationId xmlns:a16="http://schemas.microsoft.com/office/drawing/2014/main" id="{BA98594C-1BF9-3559-6E99-504578325178}"/>
              </a:ext>
            </a:extLst>
          </p:cNvPr>
          <p:cNvGrpSpPr>
            <a:grpSpLocks/>
          </p:cNvGrpSpPr>
          <p:nvPr/>
        </p:nvGrpSpPr>
        <p:grpSpPr bwMode="auto">
          <a:xfrm>
            <a:off x="1948070" y="523461"/>
            <a:ext cx="8295861" cy="5811078"/>
            <a:chOff x="1992" y="2125"/>
            <a:chExt cx="3461" cy="2195"/>
          </a:xfrm>
        </p:grpSpPr>
        <p:pic>
          <p:nvPicPr>
            <p:cNvPr id="3" name="Picture 32" descr="PPTF5">
              <a:extLst>
                <a:ext uri="{FF2B5EF4-FFF2-40B4-BE49-F238E27FC236}">
                  <a16:creationId xmlns:a16="http://schemas.microsoft.com/office/drawing/2014/main" id="{BD1F0C83-E77F-383C-DCF6-4B28FA44D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2" y="2125"/>
              <a:ext cx="3461" cy="219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Line 34">
              <a:extLst>
                <a:ext uri="{FF2B5EF4-FFF2-40B4-BE49-F238E27FC236}">
                  <a16:creationId xmlns:a16="http://schemas.microsoft.com/office/drawing/2014/main" id="{F83300F2-914F-12B8-E745-9730F6BB25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7" y="2455"/>
              <a:ext cx="7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Line 35">
              <a:extLst>
                <a:ext uri="{FF2B5EF4-FFF2-40B4-BE49-F238E27FC236}">
                  <a16:creationId xmlns:a16="http://schemas.microsoft.com/office/drawing/2014/main" id="{E163BCCA-6D7D-6134-8095-8CAA62BCE4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1" y="3049"/>
              <a:ext cx="78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572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2706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099742" y="112446"/>
                <a:ext cx="9992516" cy="857250"/>
              </a:xfrm>
            </p:spPr>
            <p:txBody>
              <a:bodyPr vert="horz" lIns="91440" tIns="45720" rIns="91440" bIns="45720" rtlCol="0" anchor="ctr">
                <a:noAutofit/>
              </a:bodyPr>
              <a:lstStyle/>
              <a:p>
                <a:pPr algn="ctr" defTabSz="457200" fontAlgn="base">
                  <a:spcAft>
                    <a:spcPct val="0"/>
                  </a:spcAft>
                </a:pPr>
                <a:r>
                  <a:rPr lang="en-US" sz="32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Basic Reproduction Number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𝑹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 for </a:t>
                </a:r>
                <a:r>
                  <a:rPr lang="en-US" sz="3200" b="1" dirty="0">
                    <a:solidFill>
                      <a:srgbClr val="0000FF"/>
                    </a:solidFill>
                    <a:latin typeface="+mn-lt"/>
                    <a:ea typeface="ＭＳ Ｐゴシック" charset="0"/>
                  </a:rPr>
                  <a:t>D</a:t>
                </a:r>
                <a:r>
                  <a:rPr lang="en-US" altLang="en-US" sz="3200" b="1" dirty="0">
                    <a:solidFill>
                      <a:srgbClr val="0000FF"/>
                    </a:solidFill>
                    <a:latin typeface="+mn-lt"/>
                    <a:ea typeface="ＭＳ Ｐゴシック" charset="0"/>
                  </a:rPr>
                  <a:t>eterministic</a:t>
                </a:r>
                <a:r>
                  <a:rPr lang="en-US" sz="32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SIR</a:t>
                </a:r>
              </a:p>
            </p:txBody>
          </p:sp>
        </mc:Choice>
        <mc:Fallback xmlns="">
          <p:sp>
            <p:nvSpPr>
              <p:cNvPr id="7270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9742" y="112446"/>
                <a:ext cx="9992516" cy="857250"/>
              </a:xfrm>
              <a:blipFill>
                <a:blip r:embed="rId4"/>
                <a:stretch>
                  <a:fillRect b="-4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708" name="Text Box 5"/>
              <p:cNvSpPr txBox="1">
                <a:spLocks noChangeArrowheads="1"/>
              </p:cNvSpPr>
              <p:nvPr/>
            </p:nvSpPr>
            <p:spPr bwMode="auto">
              <a:xfrm>
                <a:off x="915183" y="1079148"/>
                <a:ext cx="10361634" cy="19389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spcBef>
                    <a:spcPct val="50000"/>
                  </a:spcBef>
                  <a:spcAft>
                    <a:spcPts val="1200"/>
                  </a:spcAft>
                </a:pPr>
                <a:r>
                  <a:rPr lang="en-US" sz="2000" b="1" u="sng" dirty="0"/>
                  <a:t>Definition</a:t>
                </a:r>
              </a:p>
              <a:p>
                <a:pPr algn="ctr">
                  <a:spcBef>
                    <a:spcPct val="50000"/>
                  </a:spcBef>
                  <a:spcAft>
                    <a:spcPts val="1200"/>
                  </a:spcAft>
                </a:pPr>
                <a:r>
                  <a:rPr lang="en-US" sz="2000" dirty="0"/>
                  <a:t>The average number of secondary infections a single infectious individual could produce when seeded in a very large susceptible population.</a:t>
                </a:r>
              </a:p>
              <a:p>
                <a:pPr algn="ctr">
                  <a:spcBef>
                    <a:spcPct val="50000"/>
                  </a:spcBef>
                  <a:spcAft>
                    <a:spcPts val="1200"/>
                  </a:spcAft>
                </a:pPr>
                <a:r>
                  <a:rPr lang="en-US" sz="2000" dirty="0"/>
                  <a:t>R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= (transmission rate) x (infectious period)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2708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5183" y="1079148"/>
                <a:ext cx="10361634" cy="1938992"/>
              </a:xfrm>
              <a:prstGeom prst="rect">
                <a:avLst/>
              </a:prstGeom>
              <a:blipFill>
                <a:blip r:embed="rId5"/>
                <a:stretch>
                  <a:fillRect t="-309" b="-4012"/>
                </a:stretch>
              </a:blipFill>
              <a:ln w="38100">
                <a:solidFill>
                  <a:schemeClr val="tx1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709" name="Text Box 6"/>
          <p:cNvSpPr txBox="1">
            <a:spLocks noChangeArrowheads="1"/>
          </p:cNvSpPr>
          <p:nvPr/>
        </p:nvSpPr>
        <p:spPr bwMode="auto">
          <a:xfrm>
            <a:off x="6906196" y="3454829"/>
            <a:ext cx="4370621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 u="sng" dirty="0"/>
              <a:t>Example</a:t>
            </a:r>
          </a:p>
          <a:p>
            <a:pPr>
              <a:spcBef>
                <a:spcPct val="50000"/>
              </a:spcBef>
            </a:pPr>
            <a:r>
              <a:rPr lang="en-US" sz="1800" i="1" dirty="0"/>
              <a:t>For a disease like influenza, the mean infectious period is about 4 days and the mean transmission rate is about 0.4 new infections per day per infected person. Hence,</a:t>
            </a:r>
          </a:p>
          <a:p>
            <a:pPr algn="ctr">
              <a:spcBef>
                <a:spcPct val="50000"/>
              </a:spcBef>
            </a:pPr>
            <a:r>
              <a:rPr lang="en-US" sz="1800" b="1" i="1" dirty="0"/>
              <a:t>R</a:t>
            </a:r>
            <a:r>
              <a:rPr lang="en-US" sz="1800" b="1" i="1" baseline="-25000" dirty="0"/>
              <a:t>0 </a:t>
            </a:r>
            <a:r>
              <a:rPr lang="en-US" sz="1800" b="1" i="1" dirty="0"/>
              <a:t>= 0.4 X 4 = 1.6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86">
                <a:extLst>
                  <a:ext uri="{FF2B5EF4-FFF2-40B4-BE49-F238E27FC236}">
                    <a16:creationId xmlns:a16="http://schemas.microsoft.com/office/drawing/2014/main" id="{42A8C17E-1DFC-BD5F-BAFE-B4FC7A1977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72267" y="6198722"/>
                <a:ext cx="7247467" cy="40011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>
                <a:lvl1pPr marL="371475" indent="-371475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828675" indent="-371475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285875" indent="-371475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743075" indent="-371475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200275" indent="-371475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657475" indent="-37147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114675" indent="-37147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71875" indent="-37147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029075" indent="-37147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2000" u="sng" dirty="0"/>
                  <a:t>General conclusion:</a:t>
                </a:r>
                <a:r>
                  <a:rPr lang="en-US" altLang="en-US" sz="2000" dirty="0"/>
                  <a:t>  An outbreak is possible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&gt;1.</m:t>
                    </m:r>
                  </m:oMath>
                </a14:m>
                <a:r>
                  <a:rPr lang="en-US" altLang="en-US" sz="2000" dirty="0"/>
                  <a:t> </a:t>
                </a:r>
              </a:p>
            </p:txBody>
          </p:sp>
        </mc:Choice>
        <mc:Fallback xmlns="">
          <p:sp>
            <p:nvSpPr>
              <p:cNvPr id="12" name="Text Box 86">
                <a:extLst>
                  <a:ext uri="{FF2B5EF4-FFF2-40B4-BE49-F238E27FC236}">
                    <a16:creationId xmlns:a16="http://schemas.microsoft.com/office/drawing/2014/main" id="{42A8C17E-1DFC-BD5F-BAFE-B4FC7A197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2267" y="6198722"/>
                <a:ext cx="7247467" cy="400110"/>
              </a:xfrm>
              <a:prstGeom prst="rect">
                <a:avLst/>
              </a:prstGeom>
              <a:blipFill>
                <a:blip r:embed="rId6"/>
                <a:stretch>
                  <a:fillRect t="-7692" b="-2923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0254EB-3C88-38F2-46B2-8A2BFF09D85A}"/>
                  </a:ext>
                </a:extLst>
              </p:cNvPr>
              <p:cNvSpPr txBox="1"/>
              <p:nvPr/>
            </p:nvSpPr>
            <p:spPr>
              <a:xfrm>
                <a:off x="833120" y="3237045"/>
                <a:ext cx="6096000" cy="2743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en-US" sz="2000" dirty="0"/>
                  <a:t>Reproduction number at the </a:t>
                </a:r>
                <a:r>
                  <a:rPr lang="en-US" altLang="en-US" sz="2000" u="sng" dirty="0"/>
                  <a:t>beginning</a:t>
                </a:r>
                <a:r>
                  <a:rPr lang="en-US" altLang="en-US" sz="2000" dirty="0"/>
                  <a:t> of an outbreak</a:t>
                </a:r>
              </a:p>
              <a:p>
                <a:pPr marL="285750" indent="-2857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en-US" sz="2000" dirty="0"/>
                  <a:t>The reproduction number during the outbreak is always smaller.  </a:t>
                </a:r>
              </a:p>
              <a:p>
                <a:pPr marL="742950" lvl="1" indent="-285750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en-US" sz="2000" dirty="0"/>
                  <a:t>Even without control, the effective reproduction number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en-US" sz="2000" dirty="0"/>
                  <a:t>) is reduced through the depletion of the susceptible population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0254EB-3C88-38F2-46B2-8A2BFF09D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20" y="3237045"/>
                <a:ext cx="6096000" cy="2743893"/>
              </a:xfrm>
              <a:prstGeom prst="rect">
                <a:avLst/>
              </a:prstGeom>
              <a:blipFill>
                <a:blip r:embed="rId7"/>
                <a:stretch>
                  <a:fillRect l="-832" t="-922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9674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9" grpId="0" animBg="1"/>
      <p:bldP spid="12" grpId="0" animBg="1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6124781-50BF-09E8-2994-D1BE5B042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397" y="166812"/>
            <a:ext cx="77275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solidFill>
                  <a:srgbClr val="0000FF"/>
                </a:solidFill>
                <a:latin typeface="+mn-lt"/>
                <a:ea typeface="ＭＳ Ｐゴシック" charset="0"/>
                <a:cs typeface="Arial" panose="020B0604020202020204" pitchFamily="34" charset="0"/>
              </a:rPr>
              <a:t>R</a:t>
            </a:r>
            <a:r>
              <a:rPr lang="en-US" altLang="en-US" sz="3200" b="1" baseline="-25000" dirty="0">
                <a:solidFill>
                  <a:srgbClr val="0000FF"/>
                </a:solidFill>
                <a:latin typeface="+mn-lt"/>
                <a:ea typeface="ＭＳ Ｐゴシック" charset="0"/>
                <a:cs typeface="Arial" panose="020B0604020202020204" pitchFamily="34" charset="0"/>
              </a:rPr>
              <a:t>0</a:t>
            </a:r>
            <a:r>
              <a:rPr lang="en-US" altLang="en-US" sz="3200" b="1" dirty="0">
                <a:solidFill>
                  <a:srgbClr val="0000FF"/>
                </a:solidFill>
                <a:latin typeface="+mn-lt"/>
                <a:ea typeface="ＭＳ Ｐゴシック" charset="0"/>
                <a:cs typeface="Arial" panose="020B0604020202020204" pitchFamily="34" charset="0"/>
              </a:rPr>
              <a:t> and final epidemic size (</a:t>
            </a:r>
            <a:r>
              <a:rPr lang="en-US" sz="3200" b="1" dirty="0">
                <a:solidFill>
                  <a:srgbClr val="0000FF"/>
                </a:solidFill>
                <a:latin typeface="+mn-lt"/>
                <a:ea typeface="ＭＳ Ｐゴシック" charset="0"/>
              </a:rPr>
              <a:t>D</a:t>
            </a:r>
            <a:r>
              <a:rPr lang="en-US" altLang="en-US" sz="3200" b="1" dirty="0">
                <a:solidFill>
                  <a:srgbClr val="0000FF"/>
                </a:solidFill>
                <a:latin typeface="+mn-lt"/>
                <a:ea typeface="ＭＳ Ｐゴシック" charset="0"/>
              </a:rPr>
              <a:t>eterministic</a:t>
            </a: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SIR)</a:t>
            </a:r>
            <a:endParaRPr lang="en-US" altLang="en-US" sz="2800" dirty="0">
              <a:solidFill>
                <a:srgbClr val="FFFF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 Box 23">
            <a:extLst>
              <a:ext uri="{FF2B5EF4-FFF2-40B4-BE49-F238E27FC236}">
                <a16:creationId xmlns:a16="http://schemas.microsoft.com/office/drawing/2014/main" id="{0F08790C-77EC-154C-614B-CF6BC9EEA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46" y="1391552"/>
            <a:ext cx="11236960" cy="707886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71475" indent="-3714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28675" indent="-3714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85875" indent="-3714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43075" indent="-3714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00275" indent="-3714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57475" indent="-371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14675" indent="-371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71875" indent="-371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29075" indent="-371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eaLnBrk="1" hangingPunct="1"/>
            <a:r>
              <a:rPr lang="en-US" altLang="en-US" sz="2000" u="sng" dirty="0"/>
              <a:t>General conclusion</a:t>
            </a:r>
            <a:r>
              <a:rPr lang="en-US" altLang="en-US" sz="2000" dirty="0"/>
              <a:t>:  There is always a proportion “</a:t>
            </a:r>
            <a:r>
              <a:rPr lang="en-US" altLang="en-US" sz="2000" dirty="0" err="1"/>
              <a:t>susceptibles</a:t>
            </a:r>
            <a:r>
              <a:rPr lang="en-US" altLang="en-US" sz="2000" dirty="0"/>
              <a:t>” that escape infection (i.e. the final % of infected &lt; 100%), and this proportion is predicted by R</a:t>
            </a:r>
            <a:r>
              <a:rPr lang="en-US" altLang="en-US" sz="2000" baseline="-25000" dirty="0"/>
              <a:t>0 </a:t>
            </a:r>
            <a:r>
              <a:rPr lang="en-US" altLang="en-US" sz="2000" dirty="0"/>
              <a:t>before the outbreak. </a:t>
            </a:r>
          </a:p>
        </p:txBody>
      </p:sp>
      <p:pic>
        <p:nvPicPr>
          <p:cNvPr id="4" name="Picture 82" descr="PPT15">
            <a:extLst>
              <a:ext uri="{FF2B5EF4-FFF2-40B4-BE49-F238E27FC236}">
                <a16:creationId xmlns:a16="http://schemas.microsoft.com/office/drawing/2014/main" id="{1D49535F-735E-9BB1-526D-A031C7A41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55" y="2610710"/>
            <a:ext cx="5801271" cy="2982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4" descr="PPT14">
            <a:extLst>
              <a:ext uri="{FF2B5EF4-FFF2-40B4-BE49-F238E27FC236}">
                <a16:creationId xmlns:a16="http://schemas.microsoft.com/office/drawing/2014/main" id="{40315B5F-4B74-767D-FAEE-14735EBCE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805" y="2739403"/>
            <a:ext cx="5252802" cy="2853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24">
                <a:extLst>
                  <a:ext uri="{FF2B5EF4-FFF2-40B4-BE49-F238E27FC236}">
                    <a16:creationId xmlns:a16="http://schemas.microsoft.com/office/drawing/2014/main" id="{03B1FEF3-8BE3-379D-EFE5-C1C2FF990F84}"/>
                  </a:ext>
                </a:extLst>
              </p:cNvPr>
              <p:cNvSpPr txBox="1"/>
              <p:nvPr/>
            </p:nvSpPr>
            <p:spPr bwMode="auto">
              <a:xfrm>
                <a:off x="521217" y="6129272"/>
                <a:ext cx="5508881" cy="6477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𝑅𝑜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800" dirty="0"/>
              </a:p>
            </p:txBody>
          </p:sp>
        </mc:Choice>
        <mc:Fallback xmlns="">
          <p:sp>
            <p:nvSpPr>
              <p:cNvPr id="6" name="Object 24">
                <a:extLst>
                  <a:ext uri="{FF2B5EF4-FFF2-40B4-BE49-F238E27FC236}">
                    <a16:creationId xmlns:a16="http://schemas.microsoft.com/office/drawing/2014/main" id="{03B1FEF3-8BE3-379D-EFE5-C1C2FF990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1217" y="6129272"/>
                <a:ext cx="5508881" cy="6477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0FE1A67-239A-A81A-78A3-1E61DF32D23B}"/>
              </a:ext>
            </a:extLst>
          </p:cNvPr>
          <p:cNvSpPr txBox="1"/>
          <p:nvPr/>
        </p:nvSpPr>
        <p:spPr>
          <a:xfrm>
            <a:off x="1816443" y="5676613"/>
            <a:ext cx="2520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Final size formula: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1095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6124781-50BF-09E8-2994-D1BE5B042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983" y="166812"/>
            <a:ext cx="776603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solidFill>
                  <a:srgbClr val="0000FF"/>
                </a:solidFill>
                <a:latin typeface="+mn-lt"/>
                <a:ea typeface="ＭＳ Ｐゴシック" charset="0"/>
                <a:cs typeface="Arial" panose="020B0604020202020204" pitchFamily="34" charset="0"/>
              </a:rPr>
              <a:t>R</a:t>
            </a:r>
            <a:r>
              <a:rPr lang="en-US" altLang="en-US" sz="3200" b="1" baseline="-25000" dirty="0">
                <a:solidFill>
                  <a:srgbClr val="0000FF"/>
                </a:solidFill>
                <a:latin typeface="+mn-lt"/>
                <a:ea typeface="ＭＳ Ｐゴシック" charset="0"/>
                <a:cs typeface="Arial" panose="020B0604020202020204" pitchFamily="34" charset="0"/>
              </a:rPr>
              <a:t>0</a:t>
            </a:r>
            <a:r>
              <a:rPr lang="en-US" altLang="en-US" sz="3200" b="1" dirty="0">
                <a:solidFill>
                  <a:srgbClr val="0000FF"/>
                </a:solidFill>
                <a:latin typeface="+mn-lt"/>
                <a:ea typeface="ＭＳ Ｐゴシック" charset="0"/>
                <a:cs typeface="Arial" panose="020B0604020202020204" pitchFamily="34" charset="0"/>
              </a:rPr>
              <a:t> and final epidemic size (</a:t>
            </a:r>
            <a:r>
              <a:rPr lang="en-US" sz="3200" b="1" dirty="0">
                <a:solidFill>
                  <a:srgbClr val="0000FF"/>
                </a:solidFill>
                <a:latin typeface="+mn-lt"/>
                <a:ea typeface="ＭＳ Ｐゴシック" charset="0"/>
              </a:rPr>
              <a:t>D</a:t>
            </a:r>
            <a:r>
              <a:rPr lang="en-US" altLang="en-US" sz="3200" b="1" dirty="0">
                <a:solidFill>
                  <a:srgbClr val="0000FF"/>
                </a:solidFill>
                <a:latin typeface="+mn-lt"/>
                <a:ea typeface="ＭＳ Ｐゴシック" charset="0"/>
              </a:rPr>
              <a:t>eterministic</a:t>
            </a:r>
            <a:r>
              <a:rPr lang="en-US" sz="3200" b="1" dirty="0">
                <a:solidFill>
                  <a:srgbClr val="0000FF"/>
                </a:solidFill>
                <a:latin typeface="+mn-lt"/>
                <a:cs typeface="Calibri" panose="020F0502020204030204" pitchFamily="34" charset="0"/>
              </a:rPr>
              <a:t> SIR)</a:t>
            </a:r>
            <a:endParaRPr lang="en-US" altLang="en-US" sz="3200" dirty="0">
              <a:solidFill>
                <a:srgbClr val="FFFF00"/>
              </a:solidFill>
              <a:latin typeface="+mn-lt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BD6CCE-62D9-372C-33E9-AC353255097F}"/>
                  </a:ext>
                </a:extLst>
              </p:cNvPr>
              <p:cNvSpPr txBox="1"/>
              <p:nvPr/>
            </p:nvSpPr>
            <p:spPr>
              <a:xfrm>
                <a:off x="1439371" y="965629"/>
                <a:ext cx="9313257" cy="61555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>
                    <a:cs typeface="Arial" panose="020B0604020202020204" pitchFamily="34" charset="0"/>
                  </a:rPr>
                  <a:t> is essential. Different values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>
                    <a:cs typeface="Arial" panose="020B0604020202020204" pitchFamily="34" charset="0"/>
                  </a:rPr>
                  <a:t> only affect the</a:t>
                </a:r>
              </a:p>
              <a:p>
                <a:pPr algn="ctr"/>
                <a:r>
                  <a:rPr lang="en-US" sz="2000" dirty="0">
                    <a:cs typeface="Arial" panose="020B0604020202020204" pitchFamily="34" charset="0"/>
                  </a:rPr>
                  <a:t> time-course towards the final outcome.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BD6CCE-62D9-372C-33E9-AC3532550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371" y="965629"/>
                <a:ext cx="9313257" cy="615553"/>
              </a:xfrm>
              <a:prstGeom prst="rect">
                <a:avLst/>
              </a:prstGeom>
              <a:blipFill>
                <a:blip r:embed="rId3"/>
                <a:stretch>
                  <a:fillRect t="-10577" b="-2307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Box 94">
            <a:extLst>
              <a:ext uri="{FF2B5EF4-FFF2-40B4-BE49-F238E27FC236}">
                <a16:creationId xmlns:a16="http://schemas.microsoft.com/office/drawing/2014/main" id="{F0D04287-97DD-9B31-DA7F-2085CB62A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3343" y="2093661"/>
            <a:ext cx="5956852" cy="1000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Times" pitchFamily="2" charset="0"/>
              <a:buNone/>
            </a:pPr>
            <a:r>
              <a:rPr lang="en-US" altLang="en-US" sz="2000" dirty="0"/>
              <a:t>R</a:t>
            </a:r>
            <a:r>
              <a:rPr lang="en-US" altLang="en-US" sz="2000" baseline="-25000" dirty="0"/>
              <a:t>0</a:t>
            </a:r>
            <a:r>
              <a:rPr lang="en-US" altLang="en-US" sz="2000" dirty="0"/>
              <a:t> = 3.0:   20% reduction of R</a:t>
            </a:r>
            <a:r>
              <a:rPr lang="en-US" altLang="en-US" sz="2000" baseline="-25000" dirty="0"/>
              <a:t>0</a:t>
            </a:r>
          </a:p>
          <a:p>
            <a:pPr lvl="1" eaLnBrk="1" hangingPunct="1">
              <a:lnSpc>
                <a:spcPct val="90000"/>
              </a:lnSpc>
              <a:buFont typeface="Times" pitchFamily="2" charset="0"/>
              <a:buNone/>
            </a:pPr>
            <a:r>
              <a:rPr lang="en-US" altLang="en-US" sz="2000" dirty="0"/>
              <a:t>           6% reduction of the final proportion of        </a:t>
            </a:r>
          </a:p>
          <a:p>
            <a:pPr lvl="1" eaLnBrk="1" hangingPunct="1">
              <a:lnSpc>
                <a:spcPct val="90000"/>
              </a:lnSpc>
              <a:buFont typeface="Times" pitchFamily="2" charset="0"/>
              <a:buNone/>
            </a:pPr>
            <a:r>
              <a:rPr lang="en-US" altLang="en-US" sz="2000" dirty="0"/>
              <a:t>                 infected</a:t>
            </a:r>
          </a:p>
        </p:txBody>
      </p:sp>
      <p:sp>
        <p:nvSpPr>
          <p:cNvPr id="17" name="Text Box 95">
            <a:extLst>
              <a:ext uri="{FF2B5EF4-FFF2-40B4-BE49-F238E27FC236}">
                <a16:creationId xmlns:a16="http://schemas.microsoft.com/office/drawing/2014/main" id="{378D61FB-491C-8D8D-BA41-CAAE41984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2856" y="3307977"/>
            <a:ext cx="6009861" cy="1000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Times" pitchFamily="2" charset="0"/>
              <a:buNone/>
            </a:pPr>
            <a:r>
              <a:rPr lang="en-US" altLang="en-US" sz="2000" dirty="0"/>
              <a:t>R</a:t>
            </a:r>
            <a:r>
              <a:rPr lang="en-US" altLang="en-US" sz="2000" baseline="-25000" dirty="0"/>
              <a:t>0</a:t>
            </a:r>
            <a:r>
              <a:rPr lang="en-US" altLang="en-US" sz="2000" dirty="0"/>
              <a:t> = 1.5:   20% reduction of R</a:t>
            </a:r>
            <a:r>
              <a:rPr lang="en-US" altLang="en-US" sz="2000" baseline="-25000" dirty="0"/>
              <a:t>0</a:t>
            </a:r>
          </a:p>
          <a:p>
            <a:pPr marL="0" lvl="1" eaLnBrk="1" hangingPunct="1">
              <a:lnSpc>
                <a:spcPct val="90000"/>
              </a:lnSpc>
              <a:buFont typeface="Times" pitchFamily="2" charset="0"/>
              <a:buNone/>
            </a:pPr>
            <a:r>
              <a:rPr lang="en-US" altLang="en-US" sz="2000" dirty="0"/>
              <a:t>                 27% reduction of the final proportion of </a:t>
            </a:r>
          </a:p>
          <a:p>
            <a:pPr lvl="1" eaLnBrk="1" hangingPunct="1">
              <a:lnSpc>
                <a:spcPct val="90000"/>
              </a:lnSpc>
              <a:buFont typeface="Times" pitchFamily="2" charset="0"/>
              <a:buNone/>
            </a:pPr>
            <a:r>
              <a:rPr lang="en-US" altLang="en-US" sz="2000" dirty="0"/>
              <a:t>                   infected</a:t>
            </a:r>
          </a:p>
        </p:txBody>
      </p:sp>
      <p:pic>
        <p:nvPicPr>
          <p:cNvPr id="46" name="Picture 45" descr="A graph of a normal number&#10;&#10;Description automatically generated with medium confidence">
            <a:extLst>
              <a:ext uri="{FF2B5EF4-FFF2-40B4-BE49-F238E27FC236}">
                <a16:creationId xmlns:a16="http://schemas.microsoft.com/office/drawing/2014/main" id="{B328AF0D-7F58-7A9C-6C2D-3B8369FB1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01" y="1872454"/>
            <a:ext cx="5212946" cy="46299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7">
                <a:extLst>
                  <a:ext uri="{FF2B5EF4-FFF2-40B4-BE49-F238E27FC236}">
                    <a16:creationId xmlns:a16="http://schemas.microsoft.com/office/drawing/2014/main" id="{8071009E-335A-EBAB-7B8C-F8EA9767DF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20779" y="4522293"/>
                <a:ext cx="6068886" cy="184371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</a:pPr>
                <a:r>
                  <a:rPr lang="en-US" altLang="en-US" sz="1600" b="1" u="sng" dirty="0">
                    <a:cs typeface="Arial" panose="020B0604020202020204" pitchFamily="34" charset="0"/>
                  </a:rPr>
                  <a:t>Vaccination coverage</a:t>
                </a:r>
                <a:r>
                  <a:rPr lang="en-US" altLang="en-US" sz="1600" b="1" dirty="0">
                    <a:cs typeface="Arial" panose="020B0604020202020204" pitchFamily="34" charset="0"/>
                  </a:rPr>
                  <a:t>:</a:t>
                </a:r>
                <a:r>
                  <a:rPr lang="en-US" altLang="en-US" sz="1600" dirty="0">
                    <a:cs typeface="Arial" panose="020B0604020202020204" pitchFamily="34" charset="0"/>
                  </a:rPr>
                  <a:t> Assume a vaccine is available and is less than perfect with effectiveness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≤1,</m:t>
                    </m:r>
                  </m:oMath>
                </a14:m>
                <a:r>
                  <a:rPr lang="en-US" altLang="en-US" sz="1600" dirty="0">
                    <a:cs typeface="Arial" panose="020B0604020202020204" pitchFamily="34" charset="0"/>
                  </a:rPr>
                  <a:t> define a quantity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en-US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den>
                    </m:f>
                    <m:r>
                      <a:rPr lang="en-US" altLang="en-US" sz="16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altLang="en-US" sz="1600" dirty="0">
                    <a:cs typeface="Arial" panose="020B0604020202020204" pitchFamily="34" charset="0"/>
                  </a:rPr>
                  <a:t>If vaccine coverage is </a:t>
                </a:r>
                <a14:m>
                  <m:oMath xmlns:m="http://schemas.openxmlformats.org/officeDocument/2006/math">
                    <m:r>
                      <a:rPr lang="en-US" alt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en-US" sz="1600" dirty="0">
                    <a:cs typeface="Arial" panose="020B0604020202020204" pitchFamily="34" charset="0"/>
                  </a:rPr>
                  <a:t>, the reproduction number is controlled to </a:t>
                </a:r>
                <a14:m>
                  <m:oMath xmlns:m="http://schemas.openxmlformats.org/officeDocument/2006/math">
                    <m:r>
                      <a:rPr lang="en-US" alt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en-US" sz="1600" dirty="0">
                    <a:cs typeface="Arial" panose="020B0604020202020204" pitchFamily="34" charset="0"/>
                  </a:rPr>
                  <a:t>. We say then can say that the whole population has “</a:t>
                </a:r>
                <a:r>
                  <a:rPr lang="en-US" altLang="en-US" sz="1600" u="sng" dirty="0">
                    <a:cs typeface="Arial" panose="020B0604020202020204" pitchFamily="34" charset="0"/>
                  </a:rPr>
                  <a:t>herd immunity</a:t>
                </a:r>
                <a:r>
                  <a:rPr lang="en-US" altLang="en-US" sz="1600" dirty="0">
                    <a:cs typeface="Arial" panose="020B0604020202020204" pitchFamily="34" charset="0"/>
                  </a:rPr>
                  <a:t>”. (If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altLang="en-US" sz="1600" dirty="0">
                    <a:cs typeface="Arial" panose="020B0604020202020204" pitchFamily="34" charset="0"/>
                  </a:rPr>
                  <a:t> is too small,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≥1.</m:t>
                    </m:r>
                  </m:oMath>
                </a14:m>
                <a:r>
                  <a:rPr lang="en-US" altLang="en-US" sz="1600" dirty="0">
                    <a:cs typeface="Arial" panose="020B0604020202020204" pitchFamily="34" charset="0"/>
                  </a:rPr>
                  <a:t> Herd immunity is not achievable). </a:t>
                </a:r>
              </a:p>
            </p:txBody>
          </p:sp>
        </mc:Choice>
        <mc:Fallback xmlns="">
          <p:sp>
            <p:nvSpPr>
              <p:cNvPr id="6" name="Rectangle 27">
                <a:extLst>
                  <a:ext uri="{FF2B5EF4-FFF2-40B4-BE49-F238E27FC236}">
                    <a16:creationId xmlns:a16="http://schemas.microsoft.com/office/drawing/2014/main" id="{8071009E-335A-EBAB-7B8C-F8EA9767D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20779" y="4522293"/>
                <a:ext cx="6068886" cy="1843710"/>
              </a:xfrm>
              <a:prstGeom prst="rect">
                <a:avLst/>
              </a:prstGeom>
              <a:blipFill>
                <a:blip r:embed="rId5"/>
                <a:stretch>
                  <a:fillRect l="-401" t="-329" b="-3289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980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4666" name="Text Box 42">
                <a:extLst>
                  <a:ext uri="{FF2B5EF4-FFF2-40B4-BE49-F238E27FC236}">
                    <a16:creationId xmlns:a16="http://schemas.microsoft.com/office/drawing/2014/main" id="{6DEED35F-344F-CB48-BD77-677040F874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900" y="1023798"/>
                <a:ext cx="11369841" cy="85876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371475" indent="-371475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828675" indent="-371475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285875" indent="-371475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743075" indent="-371475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200275" indent="-371475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657475" indent="-37147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114675" indent="-37147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71875" indent="-37147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029075" indent="-371475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eaLnBrk="1" hangingPunct="1"/>
                <a:r>
                  <a:rPr lang="en-US" altLang="en-US" sz="2000" u="sng" dirty="0">
                    <a:cs typeface="Arial" panose="020B0604020202020204" pitchFamily="34" charset="0"/>
                  </a:rPr>
                  <a:t>General conclusion</a:t>
                </a:r>
                <a:r>
                  <a:rPr lang="en-US" altLang="en-US" sz="2000" dirty="0">
                    <a:cs typeface="Arial" panose="020B0604020202020204" pitchFamily="34" charset="0"/>
                  </a:rPr>
                  <a:t>:  The prevalence of infected but not yet recovered individuals,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>
                    <a:cs typeface="Arial" panose="020B0604020202020204" pitchFamily="34" charset="0"/>
                  </a:rPr>
                  <a:t>peaks when the effective reproduction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>
                    <a:cs typeface="Arial" panose="020B0604020202020204" pitchFamily="34" charset="0"/>
                  </a:rPr>
                  <a:t>is reduced to cross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altLang="en-US" sz="2000" dirty="0">
                    <a:cs typeface="Arial" panose="020B0604020202020204" pitchFamily="34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154666" name="Text Box 42">
                <a:extLst>
                  <a:ext uri="{FF2B5EF4-FFF2-40B4-BE49-F238E27FC236}">
                    <a16:creationId xmlns:a16="http://schemas.microsoft.com/office/drawing/2014/main" id="{6DEED35F-344F-CB48-BD77-677040F8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" y="1023798"/>
                <a:ext cx="11369841" cy="858761"/>
              </a:xfrm>
              <a:prstGeom prst="rect">
                <a:avLst/>
              </a:prstGeom>
              <a:blipFill>
                <a:blip r:embed="rId2"/>
                <a:stretch>
                  <a:fillRect l="-446" t="-4348" r="-446" b="-434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4673" name="Picture 49" descr="PPT16">
            <a:extLst>
              <a:ext uri="{FF2B5EF4-FFF2-40B4-BE49-F238E27FC236}">
                <a16:creationId xmlns:a16="http://schemas.microsoft.com/office/drawing/2014/main" id="{8469A0B6-7824-F944-A235-AD813BA88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603180"/>
            <a:ext cx="5526879" cy="3644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4676" name="Picture 52" descr="PPTE">
            <a:extLst>
              <a:ext uri="{FF2B5EF4-FFF2-40B4-BE49-F238E27FC236}">
                <a16:creationId xmlns:a16="http://schemas.microsoft.com/office/drawing/2014/main" id="{2243E7E5-C7D5-0146-9B40-78C1A80C2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9" b="5827"/>
          <a:stretch/>
        </p:blipFill>
        <p:spPr bwMode="auto">
          <a:xfrm>
            <a:off x="5943422" y="2664550"/>
            <a:ext cx="6036497" cy="3644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4">
            <a:extLst>
              <a:ext uri="{FF2B5EF4-FFF2-40B4-BE49-F238E27FC236}">
                <a16:creationId xmlns:a16="http://schemas.microsoft.com/office/drawing/2014/main" id="{EFCCA7D5-84A9-5A63-DFCB-5F1E58C3B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301" y="119569"/>
            <a:ext cx="417139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solidFill>
                  <a:srgbClr val="0000FF"/>
                </a:solidFill>
                <a:latin typeface="+mn-lt"/>
                <a:ea typeface="ＭＳ Ｐゴシック" charset="0"/>
                <a:cs typeface="Arial" panose="020B0604020202020204" pitchFamily="34" charset="0"/>
              </a:rPr>
              <a:t>Impact of interventions</a:t>
            </a:r>
            <a:endParaRPr lang="en-US" altLang="en-US" sz="2800" dirty="0">
              <a:solidFill>
                <a:srgbClr val="FFFF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44BB72-8A56-6DC0-70A4-99EEFE4543B2}"/>
              </a:ext>
            </a:extLst>
          </p:cNvPr>
          <p:cNvSpPr txBox="1"/>
          <p:nvPr/>
        </p:nvSpPr>
        <p:spPr>
          <a:xfrm>
            <a:off x="6663940" y="2186560"/>
            <a:ext cx="4987263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How interventions change the course of the outbreak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B5E159-BC09-1A07-AD78-0CF218683EF7}"/>
              </a:ext>
            </a:extLst>
          </p:cNvPr>
          <p:cNvSpPr txBox="1"/>
          <p:nvPr/>
        </p:nvSpPr>
        <p:spPr>
          <a:xfrm>
            <a:off x="2267006" y="2186560"/>
            <a:ext cx="1678665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No Interventions</a:t>
            </a:r>
          </a:p>
        </p:txBody>
      </p:sp>
    </p:spTree>
    <p:extLst>
      <p:ext uri="{BB962C8B-B14F-4D97-AF65-F5344CB8AC3E}">
        <p14:creationId xmlns:p14="http://schemas.microsoft.com/office/powerpoint/2010/main" val="160638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8B3CB2F-3278-C5F4-0303-682A37168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301" y="283691"/>
            <a:ext cx="417139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solidFill>
                  <a:srgbClr val="0000FF"/>
                </a:solidFill>
                <a:latin typeface="+mn-lt"/>
                <a:ea typeface="ＭＳ Ｐゴシック" charset="0"/>
                <a:cs typeface="Arial" panose="020B0604020202020204" pitchFamily="34" charset="0"/>
              </a:rPr>
              <a:t>Impact of interventions</a:t>
            </a:r>
            <a:endParaRPr lang="en-US" altLang="en-US" sz="2800" dirty="0">
              <a:solidFill>
                <a:srgbClr val="FFFF0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 Box 53">
            <a:extLst>
              <a:ext uri="{FF2B5EF4-FFF2-40B4-BE49-F238E27FC236}">
                <a16:creationId xmlns:a16="http://schemas.microsoft.com/office/drawing/2014/main" id="{E77F6159-AA2B-EA1E-41B4-6A8F465BD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529" y="1403999"/>
            <a:ext cx="11280943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500" dirty="0"/>
              <a:t>Qualitatively speaking, if a public health prevention action (e.g., vaccination) started early, it will: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4934D025-64F6-B783-7CDE-19F76E1B157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40467993"/>
                  </p:ext>
                </p:extLst>
              </p:nvPr>
            </p:nvGraphicFramePr>
            <p:xfrm>
              <a:off x="455528" y="2334261"/>
              <a:ext cx="11280943" cy="331826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4934D025-64F6-B783-7CDE-19F76E1B157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40467993"/>
                  </p:ext>
                </p:extLst>
              </p:nvPr>
            </p:nvGraphicFramePr>
            <p:xfrm>
              <a:off x="455528" y="2334261"/>
              <a:ext cx="11280943" cy="331826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28890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431100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Possible Research Topics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6F6B65B-7EF1-0601-738D-54E29815E2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0884896"/>
              </p:ext>
            </p:extLst>
          </p:nvPr>
        </p:nvGraphicFramePr>
        <p:xfrm>
          <a:off x="1312562" y="1251679"/>
          <a:ext cx="9566876" cy="513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0392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98" name="Picture 30" descr="PPT10">
            <a:extLst>
              <a:ext uri="{FF2B5EF4-FFF2-40B4-BE49-F238E27FC236}">
                <a16:creationId xmlns:a16="http://schemas.microsoft.com/office/drawing/2014/main" id="{AC2859DC-C989-F643-A981-2447C7D0E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93" y="1959020"/>
            <a:ext cx="10394614" cy="4595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0772" name="Text Box 171">
            <a:extLst>
              <a:ext uri="{FF2B5EF4-FFF2-40B4-BE49-F238E27FC236}">
                <a16:creationId xmlns:a16="http://schemas.microsoft.com/office/drawing/2014/main" id="{0DD85376-1DDE-964F-A351-5D365DF3D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088" y="303213"/>
            <a:ext cx="504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“Keep things simple, but not simpler.” -- Einstein</a:t>
            </a:r>
          </a:p>
        </p:txBody>
      </p:sp>
      <p:sp>
        <p:nvSpPr>
          <p:cNvPr id="160775" name="Text Box 7">
            <a:extLst>
              <a:ext uri="{FF2B5EF4-FFF2-40B4-BE49-F238E27FC236}">
                <a16:creationId xmlns:a16="http://schemas.microsoft.com/office/drawing/2014/main" id="{BB0D9B57-1490-B740-84A7-04F2AE64F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683" y="1165338"/>
            <a:ext cx="10106635" cy="400110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71475" indent="-3714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28675" indent="-3714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85875" indent="-3714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43075" indent="-3714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00275" indent="-3714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57475" indent="-371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14675" indent="-371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71875" indent="-371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29075" indent="-3714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eaLnBrk="1" hangingPunct="1"/>
            <a:r>
              <a:rPr lang="en-US" altLang="en-US" sz="2000" u="sng" dirty="0"/>
              <a:t>General conclusion</a:t>
            </a:r>
            <a:r>
              <a:rPr lang="en-US" altLang="en-US" sz="2000" dirty="0"/>
              <a:t>:  The timing of interventions can change the course of the outbreak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514C9F9B-C357-D4B4-4CD8-21043E0C6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445" y="303213"/>
            <a:ext cx="51791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solidFill>
                  <a:srgbClr val="0000FF"/>
                </a:solidFill>
                <a:latin typeface="+mn-lt"/>
                <a:ea typeface="ＭＳ Ｐゴシック" charset="0"/>
              </a:rPr>
              <a:t>Timing of interventions is key</a:t>
            </a:r>
            <a:endParaRPr lang="en-US" altLang="en-US" sz="2800" dirty="0">
              <a:solidFill>
                <a:srgbClr val="FFFF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472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FA8C4047-24F4-E396-A39D-F6A7D67A0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678" y="1354929"/>
            <a:ext cx="10644554" cy="4108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dirty="0"/>
              <a:t>Qualitatively speaking,</a:t>
            </a:r>
          </a:p>
          <a:p>
            <a:endParaRPr lang="en-US" altLang="en-US" sz="2000" dirty="0"/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altLang="en-US" sz="2000" dirty="0"/>
              <a:t>Early intervention (i.e. before the “exponential growth” of an outbreak) may avoid or minimize the outbreak:  Does successful intervention mean “shooting at own foot”?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u="sng" dirty="0"/>
              <a:t>If the outbreak is avoided</a:t>
            </a:r>
            <a:r>
              <a:rPr lang="en-US" altLang="en-US" sz="2000" dirty="0"/>
              <a:t>, are we “crying wolves”? (as well as lawsuits for adverse effects …)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2000" u="sng" dirty="0"/>
              <a:t>If not avoided but minimized</a:t>
            </a:r>
            <a:r>
              <a:rPr lang="en-US" altLang="en-US" sz="2000" dirty="0"/>
              <a:t>, how do we prove that intervention was effective?  Without  comparison with the worse scenario (curve 1), what happened (curve 2) looks as if there is a bell-shaped epi-curve anyway !  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dirty="0"/>
              <a:t>Once exponential growth has been observed in the data (i.e., with delays in reporting etc.) the effectiveness of prevention is minimal … but …</a:t>
            </a:r>
          </a:p>
          <a:p>
            <a:endParaRPr lang="en-US" altLang="en-US" sz="1600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9E11BDD-87B1-C70F-7BDA-C4300F4C6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445" y="303213"/>
            <a:ext cx="51791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solidFill>
                  <a:srgbClr val="0000FF"/>
                </a:solidFill>
                <a:latin typeface="+mn-lt"/>
                <a:ea typeface="ＭＳ Ｐゴシック" charset="0"/>
              </a:rPr>
              <a:t>Timing of interventions is key</a:t>
            </a:r>
            <a:endParaRPr lang="en-US" altLang="en-US" sz="2800" dirty="0">
              <a:solidFill>
                <a:srgbClr val="FFFF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725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99E11BDD-87B1-C70F-7BDA-C4300F4C6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92" y="303213"/>
            <a:ext cx="114796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solidFill>
                  <a:srgbClr val="0000FF"/>
                </a:solidFill>
                <a:latin typeface="+mn-lt"/>
                <a:ea typeface="ＭＳ Ｐゴシック" charset="0"/>
              </a:rPr>
              <a:t>Conclusions hold in more complex (deterministic) SIR-type models</a:t>
            </a:r>
            <a:endParaRPr lang="en-US" altLang="en-US" sz="3200" dirty="0">
              <a:solidFill>
                <a:srgbClr val="FFFF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4">
                <a:extLst>
                  <a:ext uri="{FF2B5EF4-FFF2-40B4-BE49-F238E27FC236}">
                    <a16:creationId xmlns:a16="http://schemas.microsoft.com/office/drawing/2014/main" id="{CFE98F24-A934-1587-A9E0-845F81ECAB2B}"/>
                  </a:ext>
                </a:extLst>
              </p:cNvPr>
              <p:cNvSpPr txBox="1"/>
              <p:nvPr/>
            </p:nvSpPr>
            <p:spPr bwMode="auto">
              <a:xfrm>
                <a:off x="2970163" y="1434280"/>
                <a:ext cx="2466810" cy="70844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𝑑𝐼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𝑆𝐼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Object 24">
                <a:extLst>
                  <a:ext uri="{FF2B5EF4-FFF2-40B4-BE49-F238E27FC236}">
                    <a16:creationId xmlns:a16="http://schemas.microsoft.com/office/drawing/2014/main" id="{CFE98F24-A934-1587-A9E0-845F81ECA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70163" y="1434280"/>
                <a:ext cx="2466810" cy="7084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24">
                <a:extLst>
                  <a:ext uri="{FF2B5EF4-FFF2-40B4-BE49-F238E27FC236}">
                    <a16:creationId xmlns:a16="http://schemas.microsoft.com/office/drawing/2014/main" id="{F2AA06D8-5A23-E7C2-2D20-D9213C8EA440}"/>
                  </a:ext>
                </a:extLst>
              </p:cNvPr>
              <p:cNvSpPr txBox="1"/>
              <p:nvPr/>
            </p:nvSpPr>
            <p:spPr bwMode="auto">
              <a:xfrm>
                <a:off x="2999857" y="2089899"/>
                <a:ext cx="2147506" cy="84949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𝑑𝑆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𝑆𝐼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Object 24">
                <a:extLst>
                  <a:ext uri="{FF2B5EF4-FFF2-40B4-BE49-F238E27FC236}">
                    <a16:creationId xmlns:a16="http://schemas.microsoft.com/office/drawing/2014/main" id="{F2AA06D8-5A23-E7C2-2D20-D9213C8EA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9857" y="2089899"/>
                <a:ext cx="2147506" cy="8494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49">
            <a:extLst>
              <a:ext uri="{FF2B5EF4-FFF2-40B4-BE49-F238E27FC236}">
                <a16:creationId xmlns:a16="http://schemas.microsoft.com/office/drawing/2014/main" id="{630CC377-D0E8-E7D5-84E5-1D86889EC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3776" y="1496991"/>
            <a:ext cx="150495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51">
                <a:extLst>
                  <a:ext uri="{FF2B5EF4-FFF2-40B4-BE49-F238E27FC236}">
                    <a16:creationId xmlns:a16="http://schemas.microsoft.com/office/drawing/2014/main" id="{BBA290C3-19CE-4226-8613-ED552ABAD79C}"/>
                  </a:ext>
                </a:extLst>
              </p:cNvPr>
              <p:cNvSpPr txBox="1"/>
              <p:nvPr/>
            </p:nvSpPr>
            <p:spPr bwMode="auto">
              <a:xfrm>
                <a:off x="5977386" y="1960461"/>
                <a:ext cx="2936876" cy="444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Object 51">
                <a:extLst>
                  <a:ext uri="{FF2B5EF4-FFF2-40B4-BE49-F238E27FC236}">
                    <a16:creationId xmlns:a16="http://schemas.microsoft.com/office/drawing/2014/main" id="{BBA290C3-19CE-4226-8613-ED552ABAD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7386" y="1960461"/>
                <a:ext cx="2936876" cy="444500"/>
              </a:xfrm>
              <a:prstGeom prst="rect">
                <a:avLst/>
              </a:prstGeom>
              <a:blipFill>
                <a:blip r:embed="rId5"/>
                <a:stretch>
                  <a:fillRect b="-277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52">
            <a:extLst>
              <a:ext uri="{FF2B5EF4-FFF2-40B4-BE49-F238E27FC236}">
                <a16:creationId xmlns:a16="http://schemas.microsoft.com/office/drawing/2014/main" id="{CF425907-8A45-E6F0-DD12-2B8205F65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0232" y="2365069"/>
            <a:ext cx="42709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individuals recovered with immunity.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98F7B-ADEC-0149-004D-7751EFD8902A}"/>
              </a:ext>
            </a:extLst>
          </p:cNvPr>
          <p:cNvSpPr txBox="1"/>
          <p:nvPr/>
        </p:nvSpPr>
        <p:spPr>
          <a:xfrm>
            <a:off x="5147363" y="1550420"/>
            <a:ext cx="5048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 Assuming a constant </a:t>
            </a:r>
            <a:r>
              <a:rPr lang="en-US" sz="2000" i="1" dirty="0"/>
              <a:t>n</a:t>
            </a:r>
            <a:r>
              <a:rPr lang="en-US" sz="2000" dirty="0"/>
              <a:t>, at time </a:t>
            </a:r>
            <a:r>
              <a:rPr lang="en-US" sz="2000" i="1" dirty="0"/>
              <a:t>t</a:t>
            </a:r>
            <a:r>
              <a:rPr lang="en-US" sz="2000" dirty="0"/>
              <a:t>, there are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85AE03-3C3A-F8C8-81CA-4CF0FDECCABE}"/>
              </a:ext>
            </a:extLst>
          </p:cNvPr>
          <p:cNvSpPr/>
          <p:nvPr/>
        </p:nvSpPr>
        <p:spPr>
          <a:xfrm>
            <a:off x="2827458" y="1361574"/>
            <a:ext cx="7626358" cy="15622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24">
                <a:extLst>
                  <a:ext uri="{FF2B5EF4-FFF2-40B4-BE49-F238E27FC236}">
                    <a16:creationId xmlns:a16="http://schemas.microsoft.com/office/drawing/2014/main" id="{62F8A7D3-0EE7-B292-4837-C5CCB963F1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9532" y="3328477"/>
                <a:ext cx="10532936" cy="3016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800100" indent="-3429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257300" indent="-3429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714500" indent="-3429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171700" indent="-3429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628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0861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433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40005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eaLnBrk="1" hangingPunct="1">
                  <a:spcAft>
                    <a:spcPts val="1200"/>
                  </a:spcAft>
                </a:pPr>
                <a:r>
                  <a:rPr lang="en-US" altLang="en-US" sz="2000" dirty="0"/>
                  <a:t>seems over-simplified.  But the conclusions shown in previous slides are general, and also true in:</a:t>
                </a:r>
              </a:p>
              <a:p>
                <a:pPr lvl="1" eaLnBrk="1" hangingPunct="1">
                  <a:spcAft>
                    <a:spcPts val="600"/>
                  </a:spcAft>
                  <a:buFontTx/>
                  <a:buChar char="•"/>
                </a:pPr>
                <a:r>
                  <a:rPr lang="en-US" altLang="en-US" sz="2000" dirty="0"/>
                  <a:t>more complicated models such as incorporating a latent (infected but not infectious) period </a:t>
                </a:r>
              </a:p>
              <a:p>
                <a:pPr lvl="1" eaLnBrk="1" hangingPunct="1">
                  <a:spcAft>
                    <a:spcPts val="600"/>
                  </a:spcAft>
                  <a:buFontTx/>
                  <a:buChar char="•"/>
                </a:pPr>
                <a:r>
                  <a:rPr lang="en-US" altLang="en-US" sz="2000" dirty="0"/>
                  <a:t>recovery rate not constant (thus not a simple 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/>
                  <a:t>as a parameter), </a:t>
                </a:r>
              </a:p>
              <a:p>
                <a:pPr lvl="1" eaLnBrk="1" hangingPunct="1">
                  <a:spcAft>
                    <a:spcPts val="600"/>
                  </a:spcAft>
                  <a:buFontTx/>
                  <a:buChar char="•"/>
                </a:pPr>
                <a:r>
                  <a:rPr lang="en-US" altLang="en-US" sz="2000" dirty="0"/>
                  <a:t>large populations regardless the population size, </a:t>
                </a:r>
              </a:p>
              <a:p>
                <a:pPr lvl="1" eaLnBrk="1" hangingPunct="1">
                  <a:spcAft>
                    <a:spcPts val="600"/>
                  </a:spcAft>
                  <a:buFontTx/>
                  <a:buChar char="•"/>
                </a:pPr>
                <a:r>
                  <a:rPr lang="en-US" altLang="en-US" sz="2000" dirty="0"/>
                  <a:t>different time scales,</a:t>
                </a:r>
              </a:p>
              <a:p>
                <a:pPr lvl="1" eaLnBrk="1" hangingPunct="1">
                  <a:spcAft>
                    <a:spcPts val="600"/>
                  </a:spcAft>
                  <a:buFontTx/>
                  <a:buChar char="•"/>
                </a:pPr>
                <a:r>
                  <a:rPr lang="en-US" altLang="en-US" sz="2000" dirty="0"/>
                  <a:t>and to some extent, some non-homogeneous mixing patterns.</a:t>
                </a:r>
              </a:p>
            </p:txBody>
          </p:sp>
        </mc:Choice>
        <mc:Fallback xmlns="">
          <p:sp>
            <p:nvSpPr>
              <p:cNvPr id="18" name="Text Box 24">
                <a:extLst>
                  <a:ext uri="{FF2B5EF4-FFF2-40B4-BE49-F238E27FC236}">
                    <a16:creationId xmlns:a16="http://schemas.microsoft.com/office/drawing/2014/main" id="{62F8A7D3-0EE7-B292-4837-C5CCB963F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532" y="3328477"/>
                <a:ext cx="10532936" cy="3016210"/>
              </a:xfrm>
              <a:prstGeom prst="rect">
                <a:avLst/>
              </a:prstGeom>
              <a:blipFill>
                <a:blip r:embed="rId6"/>
                <a:stretch>
                  <a:fillRect l="-579" t="-808" b="-28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22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>
            <a:extLst>
              <a:ext uri="{FF2B5EF4-FFF2-40B4-BE49-F238E27FC236}">
                <a16:creationId xmlns:a16="http://schemas.microsoft.com/office/drawing/2014/main" id="{B5268F73-40EA-B0D3-8090-C97787E4C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92" y="303213"/>
            <a:ext cx="1147961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solidFill>
                  <a:srgbClr val="0000FF"/>
                </a:solidFill>
                <a:latin typeface="+mn-lt"/>
                <a:ea typeface="ＭＳ Ｐゴシック" charset="0"/>
              </a:rPr>
              <a:t>Conclusions hold in more complex (deterministic) SIR-type models</a:t>
            </a:r>
            <a:endParaRPr lang="en-US" altLang="en-US" sz="3200" dirty="0">
              <a:solidFill>
                <a:srgbClr val="FFFF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33">
                <a:extLst>
                  <a:ext uri="{FF2B5EF4-FFF2-40B4-BE49-F238E27FC236}">
                    <a16:creationId xmlns:a16="http://schemas.microsoft.com/office/drawing/2014/main" id="{0CEA8B3C-D3BE-BA86-DCD8-F1354B274E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9054" y="1189981"/>
                <a:ext cx="10313893" cy="8870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en-US" sz="2000" dirty="0"/>
                  <a:t>In the more complicated models,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/>
                  <a:t>may be not expressed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r>
                      <a:rPr lang="en-US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b="1" dirty="0"/>
                  <a:t> </a:t>
                </a:r>
                <a:r>
                  <a:rPr lang="en-US" altLang="en-US" sz="2000" b="1" u="sng" dirty="0"/>
                  <a:t>but</a:t>
                </a:r>
                <a:r>
                  <a:rPr lang="en-US" altLang="en-US" sz="2000" dirty="0"/>
                  <a:t> as long as keeping the definition as</a:t>
                </a:r>
              </a:p>
            </p:txBody>
          </p:sp>
        </mc:Choice>
        <mc:Fallback xmlns="">
          <p:sp>
            <p:nvSpPr>
              <p:cNvPr id="9" name="Text Box 33">
                <a:extLst>
                  <a:ext uri="{FF2B5EF4-FFF2-40B4-BE49-F238E27FC236}">
                    <a16:creationId xmlns:a16="http://schemas.microsoft.com/office/drawing/2014/main" id="{0CEA8B3C-D3BE-BA86-DCD8-F1354B274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9054" y="1189981"/>
                <a:ext cx="10313893" cy="887038"/>
              </a:xfrm>
              <a:prstGeom prst="rect">
                <a:avLst/>
              </a:prstGeom>
              <a:blipFill>
                <a:blip r:embed="rId3"/>
                <a:stretch>
                  <a:fillRect l="-591" b="-1164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36" descr="PPT15">
            <a:extLst>
              <a:ext uri="{FF2B5EF4-FFF2-40B4-BE49-F238E27FC236}">
                <a16:creationId xmlns:a16="http://schemas.microsoft.com/office/drawing/2014/main" id="{25E13989-583C-55F4-5AAC-8E7171F78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78" y="4327275"/>
            <a:ext cx="5395889" cy="2380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Box 39">
            <a:extLst>
              <a:ext uri="{FF2B5EF4-FFF2-40B4-BE49-F238E27FC236}">
                <a16:creationId xmlns:a16="http://schemas.microsoft.com/office/drawing/2014/main" id="{01952EB6-949F-A2EA-0527-6B0BF6568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4410" y="5267909"/>
            <a:ext cx="51571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and the </a:t>
            </a:r>
            <a:r>
              <a:rPr lang="en-US" altLang="en-US" sz="2000" u="sng" dirty="0"/>
              <a:t>calculation of vaccination coverage.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8FB883-35EA-A91F-1399-F4E670F5492F}"/>
              </a:ext>
            </a:extLst>
          </p:cNvPr>
          <p:cNvSpPr txBox="1"/>
          <p:nvPr/>
        </p:nvSpPr>
        <p:spPr>
          <a:xfrm>
            <a:off x="2724149" y="2531538"/>
            <a:ext cx="67437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003399"/>
                </a:solidFill>
              </a:rPr>
              <a:t>“the expected number of secondary infections generated by a typical infectious individual during its entire infectious period,  if seeded in a large population at the beginning”,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C78567-696F-4CD1-690D-C5BA4C35F6E8}"/>
              </a:ext>
            </a:extLst>
          </p:cNvPr>
          <p:cNvSpPr txBox="1"/>
          <p:nvPr/>
        </p:nvSpPr>
        <p:spPr>
          <a:xfrm>
            <a:off x="939054" y="3888050"/>
            <a:ext cx="6743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/>
              <a:t>then the general conclusions hold:</a:t>
            </a:r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79D36B-6CFC-84CC-2BFD-D125E0772D9B}"/>
              </a:ext>
            </a:extLst>
          </p:cNvPr>
          <p:cNvSpPr/>
          <p:nvPr/>
        </p:nvSpPr>
        <p:spPr>
          <a:xfrm>
            <a:off x="2371164" y="2308461"/>
            <a:ext cx="7449671" cy="14547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9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  <p:bldP spid="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942" name="Group 30">
            <a:extLst>
              <a:ext uri="{FF2B5EF4-FFF2-40B4-BE49-F238E27FC236}">
                <a16:creationId xmlns:a16="http://schemas.microsoft.com/office/drawing/2014/main" id="{68C43C91-EAA9-BC4E-A17F-DF1BA980553D}"/>
              </a:ext>
            </a:extLst>
          </p:cNvPr>
          <p:cNvGrpSpPr>
            <a:grpSpLocks/>
          </p:cNvGrpSpPr>
          <p:nvPr/>
        </p:nvGrpSpPr>
        <p:grpSpPr bwMode="auto">
          <a:xfrm>
            <a:off x="7128100" y="1088491"/>
            <a:ext cx="4421717" cy="2992368"/>
            <a:chOff x="3143" y="929"/>
            <a:chExt cx="2625" cy="1835"/>
          </a:xfrm>
        </p:grpSpPr>
        <p:pic>
          <p:nvPicPr>
            <p:cNvPr id="166928" name="Picture 16" descr="PPT1C">
              <a:extLst>
                <a:ext uri="{FF2B5EF4-FFF2-40B4-BE49-F238E27FC236}">
                  <a16:creationId xmlns:a16="http://schemas.microsoft.com/office/drawing/2014/main" id="{E41F2BCB-5DCC-D047-A7CB-0DB2124DA6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" y="929"/>
              <a:ext cx="2625" cy="183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6940" name="Rectangle 28">
              <a:extLst>
                <a:ext uri="{FF2B5EF4-FFF2-40B4-BE49-F238E27FC236}">
                  <a16:creationId xmlns:a16="http://schemas.microsoft.com/office/drawing/2014/main" id="{5893BD4C-2B3E-6048-82EF-AE4ACADFF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4" y="1546"/>
              <a:ext cx="1782" cy="60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en-US" sz="1400" dirty="0"/>
                <a:t>Out of 500 experiments, </a:t>
              </a:r>
            </a:p>
            <a:p>
              <a:endParaRPr lang="en-US" altLang="en-US" sz="1400" dirty="0"/>
            </a:p>
            <a:p>
              <a:pPr algn="ctr"/>
              <a:r>
                <a:rPr lang="en-US" altLang="en-US" sz="1400" dirty="0"/>
                <a:t>189 times with final size = 1</a:t>
              </a:r>
            </a:p>
            <a:p>
              <a:pPr algn="ctr"/>
              <a:r>
                <a:rPr lang="en-US" altLang="en-US" sz="1400" dirty="0"/>
                <a:t>The largest final size = 180</a:t>
              </a:r>
            </a:p>
          </p:txBody>
        </p:sp>
      </p:grpSp>
      <p:sp>
        <p:nvSpPr>
          <p:cNvPr id="166929" name="Rectangle 17">
            <a:extLst>
              <a:ext uri="{FF2B5EF4-FFF2-40B4-BE49-F238E27FC236}">
                <a16:creationId xmlns:a16="http://schemas.microsoft.com/office/drawing/2014/main" id="{2F091B1A-73BB-1043-87AD-0F6B22379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83" y="1121620"/>
            <a:ext cx="6033485" cy="101566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en-US" sz="2000" b="1" dirty="0"/>
              <a:t>A hypothetical susceptible population of size </a:t>
            </a:r>
            <a:r>
              <a:rPr lang="en-US" altLang="en-US" sz="2000" b="1" u="sng" dirty="0"/>
              <a:t>n = 200</a:t>
            </a:r>
            <a:r>
              <a:rPr lang="en-US" altLang="en-US" sz="2000" b="1" dirty="0"/>
              <a:t> (imagine a very large class, amphitheater, of students)</a:t>
            </a:r>
          </a:p>
        </p:txBody>
      </p:sp>
      <p:grpSp>
        <p:nvGrpSpPr>
          <p:cNvPr id="166947" name="Group 35">
            <a:extLst>
              <a:ext uri="{FF2B5EF4-FFF2-40B4-BE49-F238E27FC236}">
                <a16:creationId xmlns:a16="http://schemas.microsoft.com/office/drawing/2014/main" id="{3078851B-ABEA-4541-A7F5-7A56B3D56C00}"/>
              </a:ext>
            </a:extLst>
          </p:cNvPr>
          <p:cNvGrpSpPr>
            <a:grpSpLocks/>
          </p:cNvGrpSpPr>
          <p:nvPr/>
        </p:nvGrpSpPr>
        <p:grpSpPr bwMode="auto">
          <a:xfrm>
            <a:off x="490189" y="4384322"/>
            <a:ext cx="6111610" cy="2171699"/>
            <a:chOff x="122" y="2801"/>
            <a:chExt cx="3242" cy="1368"/>
          </a:xfrm>
        </p:grpSpPr>
        <p:sp>
          <p:nvSpPr>
            <p:cNvPr id="166944" name="Rectangle 32">
              <a:extLst>
                <a:ext uri="{FF2B5EF4-FFF2-40B4-BE49-F238E27FC236}">
                  <a16:creationId xmlns:a16="http://schemas.microsoft.com/office/drawing/2014/main" id="{F1554B44-9334-9F4B-8D79-29BA965CA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" y="3064"/>
              <a:ext cx="3212" cy="1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en-US" dirty="0"/>
                <a:t>In approximately 56% of the repeated experiments, the final size accounts for a few cases (e.g. &lt; 10).</a:t>
              </a:r>
            </a:p>
            <a:p>
              <a:endParaRPr lang="en-US" altLang="en-US" dirty="0"/>
            </a:p>
            <a:p>
              <a:r>
                <a:rPr lang="en-US" altLang="en-US" dirty="0"/>
                <a:t>Otherwise, </a:t>
              </a:r>
              <a:r>
                <a:rPr lang="en-US" altLang="en-US" dirty="0">
                  <a:solidFill>
                    <a:srgbClr val="A50021"/>
                  </a:solidFill>
                </a:rPr>
                <a:t>it might happen that large outbreak occurs and should it happen, the final size is distributed around 146.5.</a:t>
              </a:r>
            </a:p>
          </p:txBody>
        </p:sp>
        <p:sp>
          <p:nvSpPr>
            <p:cNvPr id="166946" name="Text Box 34">
              <a:extLst>
                <a:ext uri="{FF2B5EF4-FFF2-40B4-BE49-F238E27FC236}">
                  <a16:creationId xmlns:a16="http://schemas.microsoft.com/office/drawing/2014/main" id="{4B3E90C9-12C6-D446-932A-27C5512149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" y="2801"/>
              <a:ext cx="3242" cy="25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2000" b="1" dirty="0"/>
                <a:t>Stochastic simulation</a:t>
              </a:r>
            </a:p>
          </p:txBody>
        </p:sp>
      </p:grpSp>
      <p:sp>
        <p:nvSpPr>
          <p:cNvPr id="24" name="Rectangle 4">
            <a:extLst>
              <a:ext uri="{FF2B5EF4-FFF2-40B4-BE49-F238E27FC236}">
                <a16:creationId xmlns:a16="http://schemas.microsoft.com/office/drawing/2014/main" id="{7AC05076-2C7E-18BD-61EA-56AE60DA3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17" y="208164"/>
            <a:ext cx="103553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3200" b="1" dirty="0">
                <a:solidFill>
                  <a:srgbClr val="0432FF"/>
                </a:solidFill>
                <a:latin typeface="+mn-lt"/>
              </a:rPr>
              <a:t>What does the stochastic SIR model say about the final size?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2FEDB-3EFF-2506-A070-A316C262ADBE}"/>
              </a:ext>
            </a:extLst>
          </p:cNvPr>
          <p:cNvSpPr txBox="1"/>
          <p:nvPr/>
        </p:nvSpPr>
        <p:spPr>
          <a:xfrm>
            <a:off x="7937764" y="1224789"/>
            <a:ext cx="3272354" cy="404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en-US" sz="2000" b="1" dirty="0">
                <a:cs typeface="Arial" panose="020B0604020202020204" pitchFamily="34" charset="0"/>
              </a:rPr>
              <a:t>Final sizes (Frequency)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322053-3560-C112-EE61-8F5ECA6602DF}"/>
                  </a:ext>
                </a:extLst>
              </p:cNvPr>
              <p:cNvSpPr txBox="1"/>
              <p:nvPr/>
            </p:nvSpPr>
            <p:spPr>
              <a:xfrm>
                <a:off x="0" y="2255361"/>
                <a:ext cx="6867134" cy="1708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cs typeface="Arial" panose="020B0604020202020204" pitchFamily="34" charset="0"/>
                  </a:rPr>
                  <a:t>500 repeated experiments under identical initial conditions, seeding one infected individual,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=1.8</m:t>
                    </m:r>
                  </m:oMath>
                </a14:m>
                <a:endParaRPr lang="en-US" altLang="en-US" dirty="0">
                  <a:cs typeface="Arial" panose="020B0604020202020204" pitchFamily="34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cs typeface="Arial" panose="020B0604020202020204" pitchFamily="34" charset="0"/>
                  </a:rPr>
                  <a:t>Final size of the outbreaks: between 1 and 200</a:t>
                </a:r>
              </a:p>
              <a:p>
                <a:pPr marL="1257300" lvl="2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cs typeface="Arial" panose="020B0604020202020204" pitchFamily="34" charset="0"/>
                  </a:rPr>
                  <a:t>Final Size = 1: No transmission beside the seed itself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cs typeface="Arial" panose="020B0604020202020204" pitchFamily="34" charset="0"/>
                  </a:rPr>
                  <a:t>Final size = 200: The entire population is infected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322053-3560-C112-EE61-8F5ECA660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55361"/>
                <a:ext cx="6867134" cy="1708160"/>
              </a:xfrm>
              <a:prstGeom prst="rect">
                <a:avLst/>
              </a:prstGeom>
              <a:blipFill>
                <a:blip r:embed="rId4"/>
                <a:stretch>
                  <a:fillRect t="-214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4">
                <a:extLst>
                  <a:ext uri="{FF2B5EF4-FFF2-40B4-BE49-F238E27FC236}">
                    <a16:creationId xmlns:a16="http://schemas.microsoft.com/office/drawing/2014/main" id="{46CA4560-3D32-8F49-1C60-58F862DF8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8100" y="5331273"/>
                <a:ext cx="4421717" cy="646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200</m:t>
                    </m:r>
                  </m:oMath>
                </a14:m>
                <a:r>
                  <a:rPr lang="en-US" altLang="en-US" dirty="0"/>
                  <a:t>, expect 146.5 as final number of infections </a:t>
                </a:r>
                <a:r>
                  <a:rPr lang="en-US" altLang="en-US" dirty="0">
                    <a:solidFill>
                      <a:srgbClr val="A50021"/>
                    </a:solidFill>
                  </a:rPr>
                  <a:t>and this must happen.</a:t>
                </a:r>
              </a:p>
            </p:txBody>
          </p:sp>
        </mc:Choice>
        <mc:Fallback xmlns="">
          <p:sp>
            <p:nvSpPr>
              <p:cNvPr id="15" name="Rectangle 24">
                <a:extLst>
                  <a:ext uri="{FF2B5EF4-FFF2-40B4-BE49-F238E27FC236}">
                    <a16:creationId xmlns:a16="http://schemas.microsoft.com/office/drawing/2014/main" id="{46CA4560-3D32-8F49-1C60-58F862DF8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8100" y="5331273"/>
                <a:ext cx="4421717" cy="646331"/>
              </a:xfrm>
              <a:prstGeom prst="rect">
                <a:avLst/>
              </a:prstGeom>
              <a:blipFill>
                <a:blip r:embed="rId5"/>
                <a:stretch>
                  <a:fillRect l="-1102" t="-5660" r="-2342" b="-1415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408F25D-694C-7E6D-AAB7-866AFD44374A}"/>
              </a:ext>
            </a:extLst>
          </p:cNvPr>
          <p:cNvSpPr txBox="1"/>
          <p:nvPr/>
        </p:nvSpPr>
        <p:spPr>
          <a:xfrm>
            <a:off x="7089481" y="4379103"/>
            <a:ext cx="4460336" cy="4023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Deterministic SIR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A67E89-68A8-B757-B231-D1F21FD870CA}"/>
                  </a:ext>
                </a:extLst>
              </p:cNvPr>
              <p:cNvSpPr txBox="1"/>
              <p:nvPr/>
            </p:nvSpPr>
            <p:spPr>
              <a:xfrm>
                <a:off x="7264928" y="4865137"/>
                <a:ext cx="41480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en-US" dirty="0"/>
                  <a:t> and Final % Infected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=73.2%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A67E89-68A8-B757-B231-D1F21FD87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928" y="4865137"/>
                <a:ext cx="4148059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12817F7-7614-F322-1A5E-47149607F6AA}"/>
              </a:ext>
            </a:extLst>
          </p:cNvPr>
          <p:cNvSpPr/>
          <p:nvPr/>
        </p:nvSpPr>
        <p:spPr>
          <a:xfrm>
            <a:off x="490189" y="4382036"/>
            <a:ext cx="6111610" cy="21739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FCDE94-10A8-E562-F61A-9DBEB7389B2D}"/>
              </a:ext>
            </a:extLst>
          </p:cNvPr>
          <p:cNvSpPr/>
          <p:nvPr/>
        </p:nvSpPr>
        <p:spPr>
          <a:xfrm>
            <a:off x="7094339" y="4382036"/>
            <a:ext cx="4455478" cy="21739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92F9FE-FE3F-5F68-1316-0B0D128F4604}"/>
              </a:ext>
            </a:extLst>
          </p:cNvPr>
          <p:cNvCxnSpPr>
            <a:cxnSpLocks/>
          </p:cNvCxnSpPr>
          <p:nvPr/>
        </p:nvCxnSpPr>
        <p:spPr>
          <a:xfrm flipV="1">
            <a:off x="10314419" y="4003801"/>
            <a:ext cx="417443" cy="57647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 animBg="1"/>
      <p:bldP spid="17" grpId="0"/>
      <p:bldP spid="21" grpId="0" animBg="1"/>
      <p:bldP spid="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 descr="PPT1D">
            <a:extLst>
              <a:ext uri="{FF2B5EF4-FFF2-40B4-BE49-F238E27FC236}">
                <a16:creationId xmlns:a16="http://schemas.microsoft.com/office/drawing/2014/main" id="{49250971-BDF4-376D-E309-2CAAD177C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010" y="1167702"/>
            <a:ext cx="4455478" cy="299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8">
            <a:extLst>
              <a:ext uri="{FF2B5EF4-FFF2-40B4-BE49-F238E27FC236}">
                <a16:creationId xmlns:a16="http://schemas.microsoft.com/office/drawing/2014/main" id="{4D6F1E74-2B79-57EB-A800-482F15D85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3629" y="2098453"/>
            <a:ext cx="3001714" cy="98006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400" dirty="0"/>
              <a:t>Out of 500 experiments, </a:t>
            </a:r>
          </a:p>
          <a:p>
            <a:endParaRPr lang="en-US" altLang="en-US" sz="1400" dirty="0"/>
          </a:p>
          <a:p>
            <a:pPr algn="ctr"/>
            <a:r>
              <a:rPr lang="en-US" altLang="en-US" sz="1400" dirty="0"/>
              <a:t>192 times with final size = 1</a:t>
            </a:r>
          </a:p>
          <a:p>
            <a:pPr algn="ctr"/>
            <a:r>
              <a:rPr lang="en-US" altLang="en-US" sz="1400" dirty="0"/>
              <a:t>The largest final size = 7634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B2FA9-E9D7-2B53-7787-034A39B95D8A}"/>
              </a:ext>
            </a:extLst>
          </p:cNvPr>
          <p:cNvSpPr txBox="1"/>
          <p:nvPr/>
        </p:nvSpPr>
        <p:spPr>
          <a:xfrm>
            <a:off x="7775724" y="1197510"/>
            <a:ext cx="3272354" cy="404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en-US" sz="2000" b="1" dirty="0">
                <a:cs typeface="Arial" panose="020B0604020202020204" pitchFamily="34" charset="0"/>
              </a:rPr>
              <a:t>Final sizes (Frequency)</a:t>
            </a:r>
          </a:p>
        </p:txBody>
      </p:sp>
      <p:sp>
        <p:nvSpPr>
          <p:cNvPr id="166929" name="Rectangle 17">
            <a:extLst>
              <a:ext uri="{FF2B5EF4-FFF2-40B4-BE49-F238E27FC236}">
                <a16:creationId xmlns:a16="http://schemas.microsoft.com/office/drawing/2014/main" id="{2F091B1A-73BB-1043-87AD-0F6B22379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148" y="1071386"/>
            <a:ext cx="6033485" cy="101566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en-US" sz="2000" b="1" dirty="0"/>
              <a:t>A hypothetical susceptible population of size </a:t>
            </a:r>
            <a:r>
              <a:rPr lang="en-US" altLang="en-US" sz="2000" b="1" u="sng" dirty="0"/>
              <a:t>n = 10000</a:t>
            </a:r>
            <a:r>
              <a:rPr lang="en-US" altLang="en-US" sz="2000" b="1" dirty="0"/>
              <a:t> (imagine a sporting event or similar large gathering)</a:t>
            </a:r>
          </a:p>
        </p:txBody>
      </p:sp>
      <p:grpSp>
        <p:nvGrpSpPr>
          <p:cNvPr id="166947" name="Group 35">
            <a:extLst>
              <a:ext uri="{FF2B5EF4-FFF2-40B4-BE49-F238E27FC236}">
                <a16:creationId xmlns:a16="http://schemas.microsoft.com/office/drawing/2014/main" id="{3078851B-ABEA-4541-A7F5-7A56B3D56C00}"/>
              </a:ext>
            </a:extLst>
          </p:cNvPr>
          <p:cNvGrpSpPr>
            <a:grpSpLocks/>
          </p:cNvGrpSpPr>
          <p:nvPr/>
        </p:nvGrpSpPr>
        <p:grpSpPr bwMode="auto">
          <a:xfrm>
            <a:off x="525228" y="4390622"/>
            <a:ext cx="6111610" cy="1895474"/>
            <a:chOff x="122" y="2801"/>
            <a:chExt cx="3242" cy="1194"/>
          </a:xfrm>
        </p:grpSpPr>
        <p:sp>
          <p:nvSpPr>
            <p:cNvPr id="166944" name="Rectangle 32">
              <a:extLst>
                <a:ext uri="{FF2B5EF4-FFF2-40B4-BE49-F238E27FC236}">
                  <a16:creationId xmlns:a16="http://schemas.microsoft.com/office/drawing/2014/main" id="{F1554B44-9334-9F4B-8D79-29BA965CA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" y="3064"/>
              <a:ext cx="3212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en-US" dirty="0"/>
                <a:t>In approximately 56% of the repeated experiments, the final size accounts for a few cases.</a:t>
              </a:r>
            </a:p>
            <a:p>
              <a:endParaRPr lang="en-US" altLang="en-US" dirty="0"/>
            </a:p>
            <a:p>
              <a:r>
                <a:rPr lang="en-US" altLang="en-US" dirty="0"/>
                <a:t>Otherwise, </a:t>
              </a:r>
              <a:r>
                <a:rPr lang="en-US" altLang="en-US" dirty="0">
                  <a:solidFill>
                    <a:srgbClr val="A50021"/>
                  </a:solidFill>
                </a:rPr>
                <a:t>it might happen that large outbreak occurs and should it happen, the final size is distributed around 7324.</a:t>
              </a:r>
            </a:p>
          </p:txBody>
        </p:sp>
        <p:sp>
          <p:nvSpPr>
            <p:cNvPr id="166946" name="Text Box 34">
              <a:extLst>
                <a:ext uri="{FF2B5EF4-FFF2-40B4-BE49-F238E27FC236}">
                  <a16:creationId xmlns:a16="http://schemas.microsoft.com/office/drawing/2014/main" id="{4B3E90C9-12C6-D446-932A-27C5512149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" y="2801"/>
              <a:ext cx="3242" cy="25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2000" b="1" dirty="0"/>
                <a:t>Stochastic simulation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322053-3560-C112-EE61-8F5ECA6602DF}"/>
                  </a:ext>
                </a:extLst>
              </p:cNvPr>
              <p:cNvSpPr txBox="1"/>
              <p:nvPr/>
            </p:nvSpPr>
            <p:spPr>
              <a:xfrm>
                <a:off x="119189" y="2237163"/>
                <a:ext cx="6867134" cy="1708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cs typeface="Arial" panose="020B0604020202020204" pitchFamily="34" charset="0"/>
                  </a:rPr>
                  <a:t>500 repeated experiments under identical initial conditions, seeding one infected individual,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=1.8</m:t>
                    </m:r>
                  </m:oMath>
                </a14:m>
                <a:endParaRPr lang="en-US" altLang="en-US" dirty="0">
                  <a:cs typeface="Arial" panose="020B0604020202020204" pitchFamily="34" charset="0"/>
                </a:endParaRPr>
              </a:p>
              <a:p>
                <a:pPr marL="800100" lvl="1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cs typeface="Arial" panose="020B0604020202020204" pitchFamily="34" charset="0"/>
                  </a:rPr>
                  <a:t>Final size of the outbreaks: between 1 and 10000</a:t>
                </a:r>
              </a:p>
              <a:p>
                <a:pPr marL="1257300" lvl="2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cs typeface="Arial" panose="020B0604020202020204" pitchFamily="34" charset="0"/>
                  </a:rPr>
                  <a:t>Final Size = 1: No transmission beside the seed itself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cs typeface="Arial" panose="020B0604020202020204" pitchFamily="34" charset="0"/>
                  </a:rPr>
                  <a:t>Final size = 10000: The entire population is infected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322053-3560-C112-EE61-8F5ECA660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89" y="2237163"/>
                <a:ext cx="6867134" cy="1708160"/>
              </a:xfrm>
              <a:prstGeom prst="rect">
                <a:avLst/>
              </a:prstGeom>
              <a:blipFill>
                <a:blip r:embed="rId4"/>
                <a:stretch>
                  <a:fillRect t="-214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4">
                <a:extLst>
                  <a:ext uri="{FF2B5EF4-FFF2-40B4-BE49-F238E27FC236}">
                    <a16:creationId xmlns:a16="http://schemas.microsoft.com/office/drawing/2014/main" id="{46CA4560-3D32-8F49-1C60-58F862DF8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8771" y="5340506"/>
                <a:ext cx="4421717" cy="646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=10000</m:t>
                    </m:r>
                  </m:oMath>
                </a14:m>
                <a:r>
                  <a:rPr lang="en-US" altLang="en-US" dirty="0"/>
                  <a:t>, expect 7324 as final number of infections </a:t>
                </a:r>
                <a:r>
                  <a:rPr lang="en-US" altLang="en-US" dirty="0">
                    <a:solidFill>
                      <a:srgbClr val="A50021"/>
                    </a:solidFill>
                  </a:rPr>
                  <a:t>and this must happen.</a:t>
                </a:r>
              </a:p>
            </p:txBody>
          </p:sp>
        </mc:Choice>
        <mc:Fallback xmlns="">
          <p:sp>
            <p:nvSpPr>
              <p:cNvPr id="15" name="Rectangle 24">
                <a:extLst>
                  <a:ext uri="{FF2B5EF4-FFF2-40B4-BE49-F238E27FC236}">
                    <a16:creationId xmlns:a16="http://schemas.microsoft.com/office/drawing/2014/main" id="{46CA4560-3D32-8F49-1C60-58F862DF8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58771" y="5340506"/>
                <a:ext cx="4421717" cy="646331"/>
              </a:xfrm>
              <a:prstGeom prst="rect">
                <a:avLst/>
              </a:prstGeom>
              <a:blipFill>
                <a:blip r:embed="rId5"/>
                <a:stretch>
                  <a:fillRect l="-1102" t="-4717" b="-1415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408F25D-694C-7E6D-AAB7-866AFD44374A}"/>
              </a:ext>
            </a:extLst>
          </p:cNvPr>
          <p:cNvSpPr txBox="1"/>
          <p:nvPr/>
        </p:nvSpPr>
        <p:spPr>
          <a:xfrm>
            <a:off x="7120152" y="4388336"/>
            <a:ext cx="4460336" cy="4023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Deterministic SIR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A67E89-68A8-B757-B231-D1F21FD870CA}"/>
                  </a:ext>
                </a:extLst>
              </p:cNvPr>
              <p:cNvSpPr txBox="1"/>
              <p:nvPr/>
            </p:nvSpPr>
            <p:spPr>
              <a:xfrm>
                <a:off x="7295599" y="4874370"/>
                <a:ext cx="41480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=1.8</m:t>
                    </m:r>
                  </m:oMath>
                </a14:m>
                <a:r>
                  <a:rPr lang="en-US" dirty="0"/>
                  <a:t> and Final % Infected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=73.2%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A67E89-68A8-B757-B231-D1F21FD87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599" y="4874370"/>
                <a:ext cx="4148059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12817F7-7614-F322-1A5E-47149607F6AA}"/>
              </a:ext>
            </a:extLst>
          </p:cNvPr>
          <p:cNvSpPr/>
          <p:nvPr/>
        </p:nvSpPr>
        <p:spPr>
          <a:xfrm>
            <a:off x="525228" y="4388336"/>
            <a:ext cx="6111610" cy="21739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FCDE94-10A8-E562-F61A-9DBEB7389B2D}"/>
              </a:ext>
            </a:extLst>
          </p:cNvPr>
          <p:cNvSpPr/>
          <p:nvPr/>
        </p:nvSpPr>
        <p:spPr>
          <a:xfrm>
            <a:off x="7125010" y="4388336"/>
            <a:ext cx="4455478" cy="21739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92F9FE-FE3F-5F68-1316-0B0D128F4604}"/>
              </a:ext>
            </a:extLst>
          </p:cNvPr>
          <p:cNvCxnSpPr>
            <a:cxnSpLocks/>
          </p:cNvCxnSpPr>
          <p:nvPr/>
        </p:nvCxnSpPr>
        <p:spPr>
          <a:xfrm flipV="1">
            <a:off x="10429660" y="3854090"/>
            <a:ext cx="618418" cy="70814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>
            <a:extLst>
              <a:ext uri="{FF2B5EF4-FFF2-40B4-BE49-F238E27FC236}">
                <a16:creationId xmlns:a16="http://schemas.microsoft.com/office/drawing/2014/main" id="{E3A7804B-35F3-1C20-AA9B-1AFF9FE3A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17" y="208164"/>
            <a:ext cx="103553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3200" b="1" dirty="0">
                <a:solidFill>
                  <a:srgbClr val="0432FF"/>
                </a:solidFill>
                <a:latin typeface="+mn-lt"/>
              </a:rPr>
              <a:t>What does the stochastic SIR model say about the final size?</a:t>
            </a:r>
          </a:p>
        </p:txBody>
      </p:sp>
    </p:spTree>
    <p:extLst>
      <p:ext uri="{BB962C8B-B14F-4D97-AF65-F5344CB8AC3E}">
        <p14:creationId xmlns:p14="http://schemas.microsoft.com/office/powerpoint/2010/main" val="129032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5" grpId="0"/>
      <p:bldP spid="16" grpId="0" animBg="1"/>
      <p:bldP spid="17" grpId="0"/>
      <p:bldP spid="21" grpId="0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5" name="Rectangle 4">
            <a:extLst>
              <a:ext uri="{FF2B5EF4-FFF2-40B4-BE49-F238E27FC236}">
                <a16:creationId xmlns:a16="http://schemas.microsoft.com/office/drawing/2014/main" id="{8C5F85CE-C4C8-0446-977D-CC3F58426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6763" y="215901"/>
            <a:ext cx="29638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chemeClr val="bg1"/>
                </a:solidFill>
              </a:rPr>
              <a:t>Which model to choose?</a:t>
            </a:r>
          </a:p>
        </p:txBody>
      </p:sp>
      <p:sp>
        <p:nvSpPr>
          <p:cNvPr id="171030" name="Text Box 22">
            <a:extLst>
              <a:ext uri="{FF2B5EF4-FFF2-40B4-BE49-F238E27FC236}">
                <a16:creationId xmlns:a16="http://schemas.microsoft.com/office/drawing/2014/main" id="{34FFC0AE-ED5E-4346-8C23-BE1689A52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1907" y="1040764"/>
            <a:ext cx="71881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Helps us to articulate a “small outbreak” vs. a “large outbreak”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838626D-E28D-E7FA-098E-08F7D1EF7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523" y="289959"/>
            <a:ext cx="103553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3200" b="1" dirty="0">
                <a:solidFill>
                  <a:srgbClr val="0432FF"/>
                </a:solidFill>
                <a:latin typeface="+mn-lt"/>
              </a:rPr>
              <a:t>What does the stochastic SIR model say about the final size?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483B72-8D2B-AA3C-5946-ED241491AA50}"/>
              </a:ext>
            </a:extLst>
          </p:cNvPr>
          <p:cNvSpPr txBox="1"/>
          <p:nvPr/>
        </p:nvSpPr>
        <p:spPr>
          <a:xfrm>
            <a:off x="344914" y="1688819"/>
            <a:ext cx="575029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/>
              <a:t>Small Outbreak</a:t>
            </a:r>
          </a:p>
          <a:p>
            <a:pPr algn="ctr"/>
            <a:r>
              <a:rPr lang="en-US" dirty="0"/>
              <a:t>After initial seeding, the final number of infected does </a:t>
            </a:r>
          </a:p>
          <a:p>
            <a:pPr algn="ctr"/>
            <a:r>
              <a:rPr lang="en-US" dirty="0"/>
              <a:t>not scale with the population size and usually remains </a:t>
            </a:r>
          </a:p>
          <a:p>
            <a:pPr algn="ctr"/>
            <a:r>
              <a:rPr lang="en-US" dirty="0"/>
              <a:t>at a few cases. If the population size goes infinitely</a:t>
            </a:r>
          </a:p>
          <a:p>
            <a:pPr algn="ctr"/>
            <a:r>
              <a:rPr lang="en-US" dirty="0"/>
              <a:t> large, the final % of infected is approximately zero.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6069F-2CB7-50EF-2A01-4414C5CFDE85}"/>
              </a:ext>
            </a:extLst>
          </p:cNvPr>
          <p:cNvSpPr txBox="1"/>
          <p:nvPr/>
        </p:nvSpPr>
        <p:spPr>
          <a:xfrm>
            <a:off x="6016096" y="1688819"/>
            <a:ext cx="6087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/>
              <a:t>Large Outbreak</a:t>
            </a:r>
          </a:p>
          <a:p>
            <a:pPr algn="ctr"/>
            <a:r>
              <a:rPr lang="en-US" dirty="0"/>
              <a:t>After initial seeding, the final number of infected scales with the population size as a positive proportion. This proportion, on average, agrees with that given by the deterministic SIR model but with some random variation.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4FD080-4312-EBC3-9F98-470BE418AB20}"/>
                  </a:ext>
                </a:extLst>
              </p:cNvPr>
              <p:cNvSpPr txBox="1"/>
              <p:nvPr/>
            </p:nvSpPr>
            <p:spPr>
              <a:xfrm>
                <a:off x="430613" y="3419881"/>
                <a:ext cx="5496707" cy="52322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7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7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7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700" b="1" dirty="0"/>
                  <a:t> </a:t>
                </a:r>
                <a:r>
                  <a:rPr lang="en-US" sz="1700" dirty="0"/>
                  <a:t>Small outbreak with certainty, large outbreak impossible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4FD080-4312-EBC3-9F98-470BE418A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13" y="3419881"/>
                <a:ext cx="5496707" cy="523220"/>
              </a:xfrm>
              <a:prstGeom prst="rect">
                <a:avLst/>
              </a:prstGeom>
              <a:blipFill>
                <a:blip r:embed="rId3"/>
                <a:stretch>
                  <a:fillRect t="-12791" b="-24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C5F17C-2FE4-FC71-931F-1E423EDF47DB}"/>
                  </a:ext>
                </a:extLst>
              </p:cNvPr>
              <p:cNvSpPr txBox="1"/>
              <p:nvPr/>
            </p:nvSpPr>
            <p:spPr>
              <a:xfrm>
                <a:off x="6312249" y="3418548"/>
                <a:ext cx="5495544" cy="52322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7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7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17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7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700" b="1" dirty="0"/>
                  <a:t> </a:t>
                </a:r>
                <a:r>
                  <a:rPr lang="en-US" sz="1700" dirty="0"/>
                  <a:t>Large outbreak might happen, not “must” </a:t>
                </a:r>
              </a:p>
              <a:p>
                <a:pPr algn="ctr">
                  <a:spcBef>
                    <a:spcPts val="0"/>
                  </a:spcBef>
                </a:pPr>
                <a:r>
                  <a:rPr lang="en-US" sz="1700" dirty="0"/>
                  <a:t>happen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C5F17C-2FE4-FC71-931F-1E423EDF4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249" y="3418548"/>
                <a:ext cx="5495544" cy="523220"/>
              </a:xfrm>
              <a:prstGeom prst="rect">
                <a:avLst/>
              </a:prstGeom>
              <a:blipFill>
                <a:blip r:embed="rId4"/>
                <a:stretch>
                  <a:fillRect t="-12791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70C933A-0ED3-A342-C5C1-D9CD31470D7A}"/>
              </a:ext>
            </a:extLst>
          </p:cNvPr>
          <p:cNvSpPr/>
          <p:nvPr/>
        </p:nvSpPr>
        <p:spPr>
          <a:xfrm>
            <a:off x="303821" y="1606904"/>
            <a:ext cx="5750292" cy="24317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9398DD-5B70-9AE4-1248-DA7C2006C221}"/>
              </a:ext>
            </a:extLst>
          </p:cNvPr>
          <p:cNvSpPr/>
          <p:nvPr/>
        </p:nvSpPr>
        <p:spPr>
          <a:xfrm>
            <a:off x="6174811" y="1606904"/>
            <a:ext cx="5750292" cy="24317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7DCE6-F738-A3CA-58E5-791F9A5CB48D}"/>
              </a:ext>
            </a:extLst>
          </p:cNvPr>
          <p:cNvSpPr txBox="1"/>
          <p:nvPr/>
        </p:nvSpPr>
        <p:spPr>
          <a:xfrm>
            <a:off x="303821" y="4403190"/>
            <a:ext cx="59445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Example: </a:t>
            </a:r>
            <a:r>
              <a:rPr lang="en-US" altLang="en-US" sz="1800" b="1" dirty="0"/>
              <a:t>A hypothetical susceptible population of size n = 1000 (imagine a high school)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/>
              <a:t>500 repeated experiment under identical initial conditions, seeding one infected individual</a:t>
            </a:r>
          </a:p>
          <a:p>
            <a:endParaRPr lang="en-US" dirty="0"/>
          </a:p>
        </p:txBody>
      </p:sp>
      <p:pic>
        <p:nvPicPr>
          <p:cNvPr id="13" name="Picture 50" descr="PPT1F">
            <a:extLst>
              <a:ext uri="{FF2B5EF4-FFF2-40B4-BE49-F238E27FC236}">
                <a16:creationId xmlns:a16="http://schemas.microsoft.com/office/drawing/2014/main" id="{65A89C34-9BA7-BDA0-8089-C258F18A1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217" y="4163371"/>
            <a:ext cx="4769479" cy="2595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3BABB2-296F-99C5-FDE5-622156AD9783}"/>
              </a:ext>
            </a:extLst>
          </p:cNvPr>
          <p:cNvSpPr txBox="1"/>
          <p:nvPr/>
        </p:nvSpPr>
        <p:spPr>
          <a:xfrm>
            <a:off x="303821" y="5817236"/>
            <a:ext cx="562349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A50021"/>
                </a:solidFill>
              </a:rPr>
              <a:t>Stochastic model further predicts the probability (risk) of a large outbreak when </a:t>
            </a:r>
            <a:r>
              <a:rPr lang="en-US" altLang="en-US" sz="2000" i="1" dirty="0">
                <a:solidFill>
                  <a:srgbClr val="A50021"/>
                </a:solidFill>
                <a:latin typeface="Times New Roman" panose="02020603050405020304" pitchFamily="18" charset="0"/>
              </a:rPr>
              <a:t>R</a:t>
            </a:r>
            <a:r>
              <a:rPr lang="en-US" altLang="en-US" sz="1800" baseline="-25000" dirty="0">
                <a:solidFill>
                  <a:srgbClr val="A50021"/>
                </a:solidFill>
              </a:rPr>
              <a:t>0</a:t>
            </a:r>
            <a:r>
              <a:rPr lang="en-US" altLang="en-US" sz="1800" dirty="0">
                <a:solidFill>
                  <a:srgbClr val="A50021"/>
                </a:solidFill>
              </a:rPr>
              <a:t> &gt; 1.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E0A5C6-8DED-5D77-F779-BB93CD7C12C6}"/>
              </a:ext>
            </a:extLst>
          </p:cNvPr>
          <p:cNvSpPr txBox="1"/>
          <p:nvPr/>
        </p:nvSpPr>
        <p:spPr>
          <a:xfrm>
            <a:off x="7616467" y="4163371"/>
            <a:ext cx="3272354" cy="373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en-US" b="1" dirty="0">
                <a:cs typeface="Arial" panose="020B0604020202020204" pitchFamily="34" charset="0"/>
              </a:rPr>
              <a:t>Final sizes (Frequency)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CDB234-71D7-0C7E-6FBB-F1E1BF69F365}"/>
              </a:ext>
            </a:extLst>
          </p:cNvPr>
          <p:cNvSpPr txBox="1"/>
          <p:nvPr/>
        </p:nvSpPr>
        <p:spPr>
          <a:xfrm>
            <a:off x="7255565" y="4747061"/>
            <a:ext cx="1605673" cy="3421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en-US" sz="1600" dirty="0">
                <a:cs typeface="Arial" panose="020B0604020202020204" pitchFamily="34" charset="0"/>
              </a:rPr>
              <a:t>Small Outbreak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D4865D-F2E8-101A-52DC-54D0DD7A1B66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7185816" y="5089206"/>
            <a:ext cx="872586" cy="12395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FEAFDA-2DA7-424F-741F-70F7D18D0C28}"/>
                  </a:ext>
                </a:extLst>
              </p:cNvPr>
              <p:cNvSpPr txBox="1"/>
              <p:nvPr/>
            </p:nvSpPr>
            <p:spPr>
              <a:xfrm>
                <a:off x="8870650" y="5309755"/>
                <a:ext cx="2471530" cy="8838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en-US" sz="1600" dirty="0">
                    <a:cs typeface="Arial" panose="020B0604020202020204" pitchFamily="34" charset="0"/>
                  </a:rPr>
                  <a:t>Large Outbreak</a:t>
                </a:r>
              </a:p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altLang="en-US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=1.8</m:t>
                      </m:r>
                    </m:oMath>
                  </m:oMathPara>
                </a14:m>
                <a:endParaRPr lang="en-US" altLang="en-US" sz="1600" dirty="0">
                  <a:cs typeface="Arial" panose="020B0604020202020204" pitchFamily="34" charset="0"/>
                </a:endParaRPr>
              </a:p>
              <a:p>
                <a:pPr algn="ctr">
                  <a:lnSpc>
                    <a:spcPct val="110000"/>
                  </a:lnSpc>
                </a:pPr>
                <a:r>
                  <a:rPr lang="en-US" altLang="en-US" sz="1600" dirty="0">
                    <a:cs typeface="Arial" panose="020B0604020202020204" pitchFamily="34" charset="0"/>
                  </a:rPr>
                  <a:t>Final % Infected</a:t>
                </a:r>
                <a14:m>
                  <m:oMath xmlns:m="http://schemas.openxmlformats.org/officeDocument/2006/math">
                    <m:r>
                      <a:rPr lang="en-US" alt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alt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=73.2%</m:t>
                    </m:r>
                  </m:oMath>
                </a14:m>
                <a:endParaRPr lang="en-US" altLang="en-US" sz="16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FEAFDA-2DA7-424F-741F-70F7D18D0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650" y="5309755"/>
                <a:ext cx="2471530" cy="883832"/>
              </a:xfrm>
              <a:prstGeom prst="rect">
                <a:avLst/>
              </a:prstGeom>
              <a:blipFill>
                <a:blip r:embed="rId6"/>
                <a:stretch>
                  <a:fillRect l="-244" t="-676" b="-675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5" grpId="0"/>
      <p:bldP spid="16" grpId="0"/>
      <p:bldP spid="17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F8665F5-DA8D-36C1-5615-1C888F89B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17" y="289959"/>
            <a:ext cx="103553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solidFill>
                  <a:srgbClr val="0000FF"/>
                </a:solidFill>
                <a:latin typeface="+mn-lt"/>
                <a:ea typeface="ＭＳ Ｐゴシック" charset="0"/>
              </a:rPr>
              <a:t>Deterministic vs. Stochastic: Parts of an Outbreak</a:t>
            </a:r>
            <a:endParaRPr lang="en-US" altLang="en-US" sz="2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B7403CFB-A9DC-B7D5-1F3B-056D1CB0A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1431005"/>
            <a:ext cx="7277100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CA" altLang="en-US" sz="2000" b="1" dirty="0"/>
              <a:t>An outbreak contains:    </a:t>
            </a:r>
          </a:p>
          <a:p>
            <a:pPr algn="ctr"/>
            <a:endParaRPr lang="en-CA" altLang="en-US" sz="2000" b="1" dirty="0"/>
          </a:p>
          <a:p>
            <a:pPr algn="ctr"/>
            <a:r>
              <a:rPr lang="en-CA" altLang="en-US" sz="2000" dirty="0"/>
              <a:t>Initial Part + Main Part + Ending Part</a:t>
            </a:r>
          </a:p>
        </p:txBody>
      </p:sp>
      <p:sp>
        <p:nvSpPr>
          <p:cNvPr id="13" name="Text Box 21">
            <a:extLst>
              <a:ext uri="{FF2B5EF4-FFF2-40B4-BE49-F238E27FC236}">
                <a16:creationId xmlns:a16="http://schemas.microsoft.com/office/drawing/2014/main" id="{0E802896-23C9-9A70-C867-05DFDB765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769" y="3069054"/>
            <a:ext cx="53832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u="sng" dirty="0"/>
              <a:t>The initial part (stochastic model to calculate):</a:t>
            </a:r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368D0F96-E584-9078-763E-D80BE94E9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541" y="3549812"/>
            <a:ext cx="84241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What is the probability that an initial case will cause a large outbreak?</a:t>
            </a:r>
          </a:p>
        </p:txBody>
      </p:sp>
      <p:sp>
        <p:nvSpPr>
          <p:cNvPr id="15" name="Text Box 23">
            <a:extLst>
              <a:ext uri="{FF2B5EF4-FFF2-40B4-BE49-F238E27FC236}">
                <a16:creationId xmlns:a16="http://schemas.microsoft.com/office/drawing/2014/main" id="{5BC57405-D566-742C-2A47-2C844AB45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541" y="4026122"/>
            <a:ext cx="101296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How long is expected from initial seeding to a large outbreak (or to early extinction) ?</a:t>
            </a: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F1F7B095-78BA-9520-93F7-8CFE9B1F8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769" y="4789062"/>
            <a:ext cx="1048235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u="sng" dirty="0"/>
              <a:t>The main part if the population is large and relatively homogeneous (deterministic model):</a:t>
            </a:r>
          </a:p>
        </p:txBody>
      </p:sp>
      <p:sp>
        <p:nvSpPr>
          <p:cNvPr id="17" name="Text Box 23">
            <a:extLst>
              <a:ext uri="{FF2B5EF4-FFF2-40B4-BE49-F238E27FC236}">
                <a16:creationId xmlns:a16="http://schemas.microsoft.com/office/drawing/2014/main" id="{E4C77B45-7A67-0577-CCFC-F4DDBB8E9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541" y="5269820"/>
            <a:ext cx="87927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CA" altLang="en-US" sz="2000" dirty="0"/>
              <a:t>The deterministic model approximates the </a:t>
            </a:r>
            <a:r>
              <a:rPr lang="en-CA" altLang="en-US" sz="2000" dirty="0">
                <a:solidFill>
                  <a:srgbClr val="C00000"/>
                </a:solidFill>
              </a:rPr>
              <a:t>main part </a:t>
            </a:r>
            <a:r>
              <a:rPr lang="en-CA" altLang="en-US" sz="2000" dirty="0"/>
              <a:t>in large populations.</a:t>
            </a: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261C51FE-D51F-B511-43DA-DF42DDA5C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5541" y="5746130"/>
            <a:ext cx="1027236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</a:rPr>
              <a:t>Disease transmission is a stochastic, but a deterministic model is easier to implement.</a:t>
            </a:r>
          </a:p>
        </p:txBody>
      </p:sp>
    </p:spTree>
    <p:extLst>
      <p:ext uri="{BB962C8B-B14F-4D97-AF65-F5344CB8AC3E}">
        <p14:creationId xmlns:p14="http://schemas.microsoft.com/office/powerpoint/2010/main" val="40561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F8665F5-DA8D-36C1-5615-1C888F89B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17" y="271912"/>
            <a:ext cx="103553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solidFill>
                  <a:srgbClr val="0000FF"/>
                </a:solidFill>
                <a:latin typeface="+mn-lt"/>
                <a:ea typeface="ＭＳ Ｐゴシック" charset="0"/>
              </a:rPr>
              <a:t>Deterministic vs. Stochastic</a:t>
            </a:r>
            <a:endParaRPr lang="en-US" altLang="en-US" sz="2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3" name="Text Box 11">
            <a:extLst>
              <a:ext uri="{FF2B5EF4-FFF2-40B4-BE49-F238E27FC236}">
                <a16:creationId xmlns:a16="http://schemas.microsoft.com/office/drawing/2014/main" id="{C5B46724-369C-D14C-8699-83E6A8371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423" y="1129111"/>
            <a:ext cx="1069115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dirty="0"/>
              <a:t>This diagram represents a typical acute outbreak in a population with relatively constant size and the outbreak “ends”.  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A34B406F-5281-359E-7D3F-0E2F5A2AA666}"/>
              </a:ext>
            </a:extLst>
          </p:cNvPr>
          <p:cNvGrpSpPr>
            <a:grpSpLocks/>
          </p:cNvGrpSpPr>
          <p:nvPr/>
        </p:nvGrpSpPr>
        <p:grpSpPr bwMode="auto">
          <a:xfrm>
            <a:off x="2168191" y="2057401"/>
            <a:ext cx="7855618" cy="4457700"/>
            <a:chOff x="1992" y="2125"/>
            <a:chExt cx="3461" cy="2195"/>
          </a:xfrm>
        </p:grpSpPr>
        <p:pic>
          <p:nvPicPr>
            <p:cNvPr id="5" name="Picture 6" descr="PPTF5">
              <a:extLst>
                <a:ext uri="{FF2B5EF4-FFF2-40B4-BE49-F238E27FC236}">
                  <a16:creationId xmlns:a16="http://schemas.microsoft.com/office/drawing/2014/main" id="{6705D0D2-B2A2-C061-9559-16A0B8E80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2" y="2125"/>
              <a:ext cx="3461" cy="219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Line 7">
              <a:extLst>
                <a:ext uri="{FF2B5EF4-FFF2-40B4-BE49-F238E27FC236}">
                  <a16:creationId xmlns:a16="http://schemas.microsoft.com/office/drawing/2014/main" id="{54B0D355-F9F7-BE1E-6B89-CADED6E64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7" y="2455"/>
              <a:ext cx="7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8">
              <a:extLst>
                <a:ext uri="{FF2B5EF4-FFF2-40B4-BE49-F238E27FC236}">
                  <a16:creationId xmlns:a16="http://schemas.microsoft.com/office/drawing/2014/main" id="{9075F7F5-3CB4-468C-304C-4F6ADA2D5F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1" y="3049"/>
              <a:ext cx="7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93372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PPTE">
            <a:extLst>
              <a:ext uri="{FF2B5EF4-FFF2-40B4-BE49-F238E27FC236}">
                <a16:creationId xmlns:a16="http://schemas.microsoft.com/office/drawing/2014/main" id="{09C24F0F-3A77-A976-E644-1198BCB16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273" y="1913022"/>
            <a:ext cx="8159455" cy="47068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24E723-7A80-82F5-DC1F-FE485F6422E2}"/>
              </a:ext>
            </a:extLst>
          </p:cNvPr>
          <p:cNvSpPr txBox="1"/>
          <p:nvPr/>
        </p:nvSpPr>
        <p:spPr>
          <a:xfrm>
            <a:off x="391716" y="1061610"/>
            <a:ext cx="11408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u="sng" dirty="0"/>
              <a:t>In general:</a:t>
            </a:r>
            <a:r>
              <a:rPr lang="en-US" altLang="en-US" sz="2000" dirty="0"/>
              <a:t> Different deterministic models and their stochastic counterparts can be developed for other scenarios.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8F8716-83A2-A855-30D2-F328C5D9F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17" y="271912"/>
            <a:ext cx="103553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solidFill>
                  <a:srgbClr val="0000FF"/>
                </a:solidFill>
                <a:latin typeface="+mn-lt"/>
                <a:ea typeface="ＭＳ Ｐゴシック" charset="0"/>
              </a:rPr>
              <a:t>Deterministic vs. Stochastic</a:t>
            </a:r>
            <a:endParaRPr lang="en-US" altLang="en-US" sz="2400" dirty="0">
              <a:solidFill>
                <a:srgbClr val="FFFF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425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3136613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ea typeface="Verdana" panose="020B0604030504040204" pitchFamily="34" charset="0"/>
                <a:cs typeface="Arial" panose="020B0604020202020204" pitchFamily="34" charset="0"/>
              </a:rPr>
              <a:t>Complexities of epidemics</a:t>
            </a:r>
            <a:endParaRPr lang="en-US" sz="3200" dirty="0">
              <a:solidFill>
                <a:srgbClr val="0000FF"/>
              </a:solidFill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898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56A4A-40F9-A1D1-84F5-D005EE341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AF0D4-08CD-0F4C-9266-92D3559D83F4}" type="slidenum">
              <a:rPr lang="en-CA" altLang="en-US" smtClean="0"/>
              <a:pPr/>
              <a:t>60</a:t>
            </a:fld>
            <a:endParaRPr lang="en-CA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65342-B2F9-80C3-BC0C-306C7D14257D}"/>
              </a:ext>
            </a:extLst>
          </p:cNvPr>
          <p:cNvSpPr txBox="1"/>
          <p:nvPr/>
        </p:nvSpPr>
        <p:spPr>
          <a:xfrm>
            <a:off x="908750" y="3136612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+mn-lt"/>
              </a:rPr>
              <a:t>More Complex Compartmental Models</a:t>
            </a:r>
          </a:p>
        </p:txBody>
      </p:sp>
    </p:spTree>
    <p:extLst>
      <p:ext uri="{BB962C8B-B14F-4D97-AF65-F5344CB8AC3E}">
        <p14:creationId xmlns:p14="http://schemas.microsoft.com/office/powerpoint/2010/main" val="363038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73704" y="516337"/>
            <a:ext cx="8844592" cy="535531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32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Susceptible-Exposed-Infectious-Recovered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851" name="Text Box 5"/>
              <p:cNvSpPr txBox="1">
                <a:spLocks noChangeArrowheads="1"/>
              </p:cNvSpPr>
              <p:nvPr/>
            </p:nvSpPr>
            <p:spPr bwMode="auto">
              <a:xfrm>
                <a:off x="1345093" y="4490390"/>
                <a:ext cx="9958316" cy="1938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285750" indent="-285750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Expands upon the SIR model with the inclusion of latency period via an exposed class. </a:t>
                </a:r>
              </a:p>
              <a:p>
                <a:pPr marL="285750" indent="-285750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US" sz="2000" b="1" u="sng" dirty="0"/>
                  <a:t>Latency Period (</a:t>
                </a:r>
                <a14:m>
                  <m:oMath xmlns:m="http://schemas.openxmlformats.org/officeDocument/2006/math">
                    <m:r>
                      <a:rPr lang="en-US" sz="2000" b="1" i="1" u="sng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u="sng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en-US" sz="2000" b="1" u="sng" dirty="0"/>
                  <a:t>):</a:t>
                </a:r>
                <a:r>
                  <a:rPr lang="en-US" sz="2000" b="1" dirty="0"/>
                  <a:t> </a:t>
                </a:r>
                <a:r>
                  <a:rPr lang="en-US" sz="2000" dirty="0"/>
                  <a:t>Time elapsed from effective exposure to the infectious agent to infectiousness. </a:t>
                </a:r>
              </a:p>
              <a:p>
                <a:pPr marL="285750" indent="-285750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can still be calculated as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8851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45093" y="4490390"/>
                <a:ext cx="9958316" cy="1938992"/>
              </a:xfrm>
              <a:prstGeom prst="rect">
                <a:avLst/>
              </a:prstGeom>
              <a:blipFill>
                <a:blip r:embed="rId4"/>
                <a:stretch>
                  <a:fillRect l="-551" t="-1572" r="-612" b="-5031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DEBD98E-438C-870E-4C2D-6676339D1609}"/>
                  </a:ext>
                </a:extLst>
              </p:cNvPr>
              <p:cNvSpPr/>
              <p:nvPr/>
            </p:nvSpPr>
            <p:spPr>
              <a:xfrm>
                <a:off x="1063193" y="3429000"/>
                <a:ext cx="2167128" cy="630936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DEBD98E-438C-870E-4C2D-6676339D1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93" y="3429000"/>
                <a:ext cx="2167128" cy="63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F218982-4719-B654-B38B-2BCAEB4635F7}"/>
              </a:ext>
            </a:extLst>
          </p:cNvPr>
          <p:cNvSpPr/>
          <p:nvPr/>
        </p:nvSpPr>
        <p:spPr>
          <a:xfrm>
            <a:off x="3710079" y="3429000"/>
            <a:ext cx="2167128" cy="6309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6D2FB1-09F1-C143-BA3A-8EA784044628}"/>
              </a:ext>
            </a:extLst>
          </p:cNvPr>
          <p:cNvSpPr/>
          <p:nvPr/>
        </p:nvSpPr>
        <p:spPr>
          <a:xfrm>
            <a:off x="6324251" y="3429000"/>
            <a:ext cx="2167128" cy="6309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F893E2-AEB7-16C8-0481-BF3CF6E8D3AC}"/>
              </a:ext>
            </a:extLst>
          </p:cNvPr>
          <p:cNvSpPr/>
          <p:nvPr/>
        </p:nvSpPr>
        <p:spPr>
          <a:xfrm>
            <a:off x="8948579" y="3429000"/>
            <a:ext cx="2167128" cy="6309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365605-C52F-0002-3D4A-8B1235CFDE3E}"/>
                  </a:ext>
                </a:extLst>
              </p:cNvPr>
              <p:cNvSpPr txBox="1"/>
              <p:nvPr/>
            </p:nvSpPr>
            <p:spPr>
              <a:xfrm>
                <a:off x="3808820" y="3429000"/>
                <a:ext cx="2068387" cy="628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365605-C52F-0002-3D4A-8B1235CFD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820" y="3429000"/>
                <a:ext cx="2068387" cy="628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30E095-A36F-A9A0-F399-9E198DAB44FA}"/>
                  </a:ext>
                </a:extLst>
              </p:cNvPr>
              <p:cNvSpPr txBox="1"/>
              <p:nvPr/>
            </p:nvSpPr>
            <p:spPr>
              <a:xfrm>
                <a:off x="6609135" y="3558362"/>
                <a:ext cx="1597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30E095-A36F-A9A0-F399-9E198DAB4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135" y="3558362"/>
                <a:ext cx="1597360" cy="369332"/>
              </a:xfrm>
              <a:prstGeom prst="rect">
                <a:avLst/>
              </a:prstGeom>
              <a:blipFill>
                <a:blip r:embed="rId7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D6954C-B6C4-1BCA-5938-9EBF7D18A2DF}"/>
                  </a:ext>
                </a:extLst>
              </p:cNvPr>
              <p:cNvSpPr txBox="1"/>
              <p:nvPr/>
            </p:nvSpPr>
            <p:spPr>
              <a:xfrm>
                <a:off x="9585575" y="3558362"/>
                <a:ext cx="8931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D6954C-B6C4-1BCA-5938-9EBF7D18A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575" y="3558362"/>
                <a:ext cx="893135" cy="369332"/>
              </a:xfrm>
              <a:prstGeom prst="rect">
                <a:avLst/>
              </a:prstGeom>
              <a:blipFill>
                <a:blip r:embed="rId8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BCBEE90-1D99-DA88-3D79-99221832D6BB}"/>
              </a:ext>
            </a:extLst>
          </p:cNvPr>
          <p:cNvSpPr/>
          <p:nvPr/>
        </p:nvSpPr>
        <p:spPr>
          <a:xfrm>
            <a:off x="985138" y="1549189"/>
            <a:ext cx="2304288" cy="1761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F6AE61-909B-21CD-D5BF-547B09F5A038}"/>
              </a:ext>
            </a:extLst>
          </p:cNvPr>
          <p:cNvSpPr/>
          <p:nvPr/>
        </p:nvSpPr>
        <p:spPr>
          <a:xfrm>
            <a:off x="3644279" y="1524413"/>
            <a:ext cx="2304288" cy="1761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30D1BA-8FF8-B374-1377-8CE9C295B754}"/>
              </a:ext>
            </a:extLst>
          </p:cNvPr>
          <p:cNvSpPr/>
          <p:nvPr/>
        </p:nvSpPr>
        <p:spPr>
          <a:xfrm>
            <a:off x="6255671" y="1524413"/>
            <a:ext cx="2304288" cy="176194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6748A6-2C3C-9E2C-74B1-B57931B0D37E}"/>
              </a:ext>
            </a:extLst>
          </p:cNvPr>
          <p:cNvSpPr/>
          <p:nvPr/>
        </p:nvSpPr>
        <p:spPr>
          <a:xfrm>
            <a:off x="8867063" y="1524413"/>
            <a:ext cx="2304288" cy="17619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53E173-C6BB-17B7-CAAA-61DEA0F5CB5E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3289426" y="2405386"/>
            <a:ext cx="35485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E39C49-46E1-1B78-1A62-A089022C03E5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948567" y="2405386"/>
            <a:ext cx="3071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B41E0C-6D3F-F8F1-1DD3-AB3E36E82578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8559959" y="2405386"/>
            <a:ext cx="3071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4A1214-1AAB-FD35-CCF0-9D56CE5A5C11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230321" y="3744468"/>
            <a:ext cx="47975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D5A460-B2E7-ED25-9795-1B1854E29B5C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877207" y="3744468"/>
            <a:ext cx="447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E4D5B6-18D8-F3FF-CC1B-91626F7DD05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8491379" y="3744468"/>
            <a:ext cx="4572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2277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3009"/>
          <a:stretch/>
        </p:blipFill>
        <p:spPr>
          <a:xfrm>
            <a:off x="275265" y="1347525"/>
            <a:ext cx="7814860" cy="5169811"/>
          </a:xfrm>
          <a:prstGeom prst="rect">
            <a:avLst/>
          </a:prstGeom>
        </p:spPr>
      </p:pic>
      <p:sp>
        <p:nvSpPr>
          <p:cNvPr id="80899" name="Rectangle 7"/>
          <p:cNvSpPr>
            <a:spLocks noChangeArrowheads="1"/>
          </p:cNvSpPr>
          <p:nvPr/>
        </p:nvSpPr>
        <p:spPr bwMode="auto">
          <a:xfrm>
            <a:off x="8090125" y="2459504"/>
            <a:ext cx="3635189" cy="193899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Population size: </a:t>
            </a:r>
            <a:r>
              <a:rPr lang="en-US" sz="2000" dirty="0"/>
              <a:t>1000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Transmission rate: </a:t>
            </a:r>
            <a:r>
              <a:rPr lang="en-US" sz="2000" dirty="0"/>
              <a:t>0.4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Latent period: </a:t>
            </a:r>
            <a:r>
              <a:rPr lang="en-US" sz="2000" dirty="0"/>
              <a:t>4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Infectious period: </a:t>
            </a:r>
            <a:r>
              <a:rPr lang="en-US" sz="2000" dirty="0"/>
              <a:t>4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5 individuals initially infectious</a:t>
            </a:r>
            <a:endParaRPr lang="en-US" sz="2000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90282" y="340664"/>
            <a:ext cx="10811436" cy="535531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32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Example: Susceptible-Exposed-Infectious-Recovered model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81571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46"/>
          <a:stretch/>
        </p:blipFill>
        <p:spPr>
          <a:xfrm>
            <a:off x="991333" y="1059028"/>
            <a:ext cx="10209334" cy="5798972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0"/>
            <a:ext cx="8153400" cy="1143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3200" b="1" dirty="0">
                <a:solidFill>
                  <a:srgbClr val="0000FF"/>
                </a:solidFill>
                <a:latin typeface="+mn-lt"/>
                <a:ea typeface="ＭＳ Ｐゴシック" charset="0"/>
                <a:cs typeface="ＭＳ Ｐゴシック" charset="0"/>
              </a:rPr>
              <a:t>Example: SEIR model (10-day latent period)</a:t>
            </a:r>
          </a:p>
        </p:txBody>
      </p:sp>
    </p:spTree>
    <p:extLst>
      <p:ext uri="{BB962C8B-B14F-4D97-AF65-F5344CB8AC3E}">
        <p14:creationId xmlns:p14="http://schemas.microsoft.com/office/powerpoint/2010/main" val="2965224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925033" y="47789"/>
            <a:ext cx="10341935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b="1" dirty="0">
                <a:solidFill>
                  <a:srgbClr val="0000FF"/>
                </a:solidFill>
                <a:latin typeface="+mn-lt"/>
                <a:ea typeface="ＭＳ Ｐゴシック" charset="0"/>
                <a:cs typeface="ＭＳ Ｐゴシック" charset="0"/>
              </a:rPr>
              <a:t>Accounting for demographic processes (Births and Deaths)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7FA9D37-372C-6179-872B-EB2DFA6C4F50}"/>
                  </a:ext>
                </a:extLst>
              </p:cNvPr>
              <p:cNvSpPr/>
              <p:nvPr/>
            </p:nvSpPr>
            <p:spPr>
              <a:xfrm>
                <a:off x="1214453" y="4038254"/>
                <a:ext cx="2167128" cy="630936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7FA9D37-372C-6179-872B-EB2DFA6C4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453" y="4038254"/>
                <a:ext cx="2167128" cy="63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FEA6F5B-5893-3BC9-D3F6-EBD778D05590}"/>
              </a:ext>
            </a:extLst>
          </p:cNvPr>
          <p:cNvSpPr/>
          <p:nvPr/>
        </p:nvSpPr>
        <p:spPr>
          <a:xfrm>
            <a:off x="3861339" y="4038254"/>
            <a:ext cx="2167128" cy="6309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010A3C-0090-AEBC-9536-DBD2AF108908}"/>
              </a:ext>
            </a:extLst>
          </p:cNvPr>
          <p:cNvSpPr/>
          <p:nvPr/>
        </p:nvSpPr>
        <p:spPr>
          <a:xfrm>
            <a:off x="6475511" y="4038254"/>
            <a:ext cx="2167128" cy="6309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D3B8D9-686A-F48E-F588-110701A453B0}"/>
              </a:ext>
            </a:extLst>
          </p:cNvPr>
          <p:cNvSpPr/>
          <p:nvPr/>
        </p:nvSpPr>
        <p:spPr>
          <a:xfrm>
            <a:off x="9099839" y="4038254"/>
            <a:ext cx="2167128" cy="6309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BFAD9E-9B1F-7142-FED1-777C7F7AA5AE}"/>
                  </a:ext>
                </a:extLst>
              </p:cNvPr>
              <p:cNvSpPr txBox="1"/>
              <p:nvPr/>
            </p:nvSpPr>
            <p:spPr>
              <a:xfrm>
                <a:off x="3960080" y="4038254"/>
                <a:ext cx="2068387" cy="628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BFAD9E-9B1F-7142-FED1-777C7F7AA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080" y="4038254"/>
                <a:ext cx="2068387" cy="628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7FFC40-F7B1-D10F-ACBB-CFFD9C88C474}"/>
                  </a:ext>
                </a:extLst>
              </p:cNvPr>
              <p:cNvSpPr txBox="1"/>
              <p:nvPr/>
            </p:nvSpPr>
            <p:spPr>
              <a:xfrm>
                <a:off x="6760395" y="4167616"/>
                <a:ext cx="1597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7FFC40-F7B1-D10F-ACBB-CFFD9C88C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395" y="4167616"/>
                <a:ext cx="1597360" cy="369332"/>
              </a:xfrm>
              <a:prstGeom prst="rect">
                <a:avLst/>
              </a:prstGeom>
              <a:blipFill>
                <a:blip r:embed="rId6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85F90E-5F62-122E-93D2-B737D27A368E}"/>
                  </a:ext>
                </a:extLst>
              </p:cNvPr>
              <p:cNvSpPr txBox="1"/>
              <p:nvPr/>
            </p:nvSpPr>
            <p:spPr>
              <a:xfrm>
                <a:off x="9736835" y="4167616"/>
                <a:ext cx="8931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85F90E-5F62-122E-93D2-B737D27A3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835" y="4167616"/>
                <a:ext cx="893135" cy="369332"/>
              </a:xfrm>
              <a:prstGeom prst="rect">
                <a:avLst/>
              </a:prstGeom>
              <a:blipFill>
                <a:blip r:embed="rId7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D58963E-D5D1-67B5-9CA4-1F1E13147F1D}"/>
              </a:ext>
            </a:extLst>
          </p:cNvPr>
          <p:cNvSpPr/>
          <p:nvPr/>
        </p:nvSpPr>
        <p:spPr>
          <a:xfrm>
            <a:off x="1136398" y="2158443"/>
            <a:ext cx="2304288" cy="1761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9A3749-975B-F338-566C-DFA90038E7EC}"/>
              </a:ext>
            </a:extLst>
          </p:cNvPr>
          <p:cNvSpPr/>
          <p:nvPr/>
        </p:nvSpPr>
        <p:spPr>
          <a:xfrm>
            <a:off x="3795539" y="2133667"/>
            <a:ext cx="2304288" cy="1761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DA55FE-D52A-1508-9B6A-9554C1493BC0}"/>
              </a:ext>
            </a:extLst>
          </p:cNvPr>
          <p:cNvSpPr/>
          <p:nvPr/>
        </p:nvSpPr>
        <p:spPr>
          <a:xfrm>
            <a:off x="6406931" y="2133667"/>
            <a:ext cx="2304288" cy="176194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2B183F-1EB1-ABED-724D-7F2884014C5B}"/>
              </a:ext>
            </a:extLst>
          </p:cNvPr>
          <p:cNvSpPr/>
          <p:nvPr/>
        </p:nvSpPr>
        <p:spPr>
          <a:xfrm>
            <a:off x="9018323" y="2133667"/>
            <a:ext cx="2304288" cy="17619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6375B3-9F37-6740-E3EF-DF7B32CA6044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3440686" y="3014640"/>
            <a:ext cx="35485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D03A4D-F64C-EC38-34AE-5B13D4578FBA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6099827" y="3014640"/>
            <a:ext cx="3071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63E131-740D-0E21-3603-8593D78D7F4A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711219" y="3014640"/>
            <a:ext cx="3071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EDAADDB-B3DF-1275-37AB-CB15FE27EC47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3381581" y="4353722"/>
            <a:ext cx="47975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CDCD16-476A-EB31-62A6-DD87ABE43E1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6028467" y="4353722"/>
            <a:ext cx="447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309B06-C17A-3157-6E00-3E99BBAF0191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8642639" y="4353722"/>
            <a:ext cx="4572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5BD825-EF09-A49A-313B-2599D2D93575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288542" y="1438939"/>
            <a:ext cx="0" cy="719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95D104-A882-C085-D7FD-5D63EADD54AB}"/>
              </a:ext>
            </a:extLst>
          </p:cNvPr>
          <p:cNvCxnSpPr>
            <a:cxnSpLocks/>
          </p:cNvCxnSpPr>
          <p:nvPr/>
        </p:nvCxnSpPr>
        <p:spPr>
          <a:xfrm>
            <a:off x="2288542" y="4666311"/>
            <a:ext cx="0" cy="719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F2BB07-E540-EDBA-74F3-98BAEFC9CCB0}"/>
              </a:ext>
            </a:extLst>
          </p:cNvPr>
          <p:cNvCxnSpPr>
            <a:cxnSpLocks/>
          </p:cNvCxnSpPr>
          <p:nvPr/>
        </p:nvCxnSpPr>
        <p:spPr>
          <a:xfrm>
            <a:off x="4943137" y="4666311"/>
            <a:ext cx="0" cy="719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787081-A25E-7035-4FB6-F00C02459F68}"/>
              </a:ext>
            </a:extLst>
          </p:cNvPr>
          <p:cNvCxnSpPr>
            <a:cxnSpLocks/>
          </p:cNvCxnSpPr>
          <p:nvPr/>
        </p:nvCxnSpPr>
        <p:spPr>
          <a:xfrm>
            <a:off x="7551658" y="4666311"/>
            <a:ext cx="0" cy="719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337CB3-9094-930C-BA27-235AEACA6C42}"/>
              </a:ext>
            </a:extLst>
          </p:cNvPr>
          <p:cNvCxnSpPr>
            <a:cxnSpLocks/>
          </p:cNvCxnSpPr>
          <p:nvPr/>
        </p:nvCxnSpPr>
        <p:spPr>
          <a:xfrm>
            <a:off x="10195621" y="4666311"/>
            <a:ext cx="0" cy="719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7AE27C-5EAA-1D1A-BD39-555C98436541}"/>
                  </a:ext>
                </a:extLst>
              </p:cNvPr>
              <p:cNvSpPr txBox="1"/>
              <p:nvPr/>
            </p:nvSpPr>
            <p:spPr>
              <a:xfrm>
                <a:off x="2115659" y="1127047"/>
                <a:ext cx="3647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7AE27C-5EAA-1D1A-BD39-555C98436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659" y="1127047"/>
                <a:ext cx="364715" cy="276999"/>
              </a:xfrm>
              <a:prstGeom prst="rect">
                <a:avLst/>
              </a:prstGeom>
              <a:blipFill>
                <a:blip r:embed="rId8"/>
                <a:stretch>
                  <a:fillRect l="-13333" r="-13333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FEA1F-8EEE-A101-1380-DBFFF250C2FB}"/>
                  </a:ext>
                </a:extLst>
              </p:cNvPr>
              <p:cNvSpPr txBox="1"/>
              <p:nvPr/>
            </p:nvSpPr>
            <p:spPr>
              <a:xfrm>
                <a:off x="2106184" y="5385815"/>
                <a:ext cx="3170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DFEA1F-8EEE-A101-1380-DBFFF250C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184" y="5385815"/>
                <a:ext cx="317074" cy="276999"/>
              </a:xfrm>
              <a:prstGeom prst="rect">
                <a:avLst/>
              </a:prstGeom>
              <a:blipFill>
                <a:blip r:embed="rId9"/>
                <a:stretch>
                  <a:fillRect l="-17308" r="-1346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AB87523-6A31-314B-9CAF-65F71FDF15EC}"/>
                  </a:ext>
                </a:extLst>
              </p:cNvPr>
              <p:cNvSpPr txBox="1"/>
              <p:nvPr/>
            </p:nvSpPr>
            <p:spPr>
              <a:xfrm>
                <a:off x="4760470" y="5385814"/>
                <a:ext cx="34406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AB87523-6A31-314B-9CAF-65F71FDF1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470" y="5385814"/>
                <a:ext cx="344069" cy="276999"/>
              </a:xfrm>
              <a:prstGeom prst="rect">
                <a:avLst/>
              </a:prstGeom>
              <a:blipFill>
                <a:blip r:embed="rId10"/>
                <a:stretch>
                  <a:fillRect l="-16071" r="-12500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C9BDBC-D837-486C-C02D-F7AC98594270}"/>
                  </a:ext>
                </a:extLst>
              </p:cNvPr>
              <p:cNvSpPr txBox="1"/>
              <p:nvPr/>
            </p:nvSpPr>
            <p:spPr>
              <a:xfrm>
                <a:off x="7404431" y="5385814"/>
                <a:ext cx="2862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C9BDBC-D837-486C-C02D-F7AC98594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431" y="5385814"/>
                <a:ext cx="286232" cy="276999"/>
              </a:xfrm>
              <a:prstGeom prst="rect">
                <a:avLst/>
              </a:prstGeom>
              <a:blipFill>
                <a:blip r:embed="rId11"/>
                <a:stretch>
                  <a:fillRect l="-19149" r="-12766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50599D-355E-8DCB-7946-8E74D0CAC864}"/>
                  </a:ext>
                </a:extLst>
              </p:cNvPr>
              <p:cNvSpPr txBox="1"/>
              <p:nvPr/>
            </p:nvSpPr>
            <p:spPr>
              <a:xfrm>
                <a:off x="10052505" y="5385814"/>
                <a:ext cx="34496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50599D-355E-8DCB-7946-8E74D0CAC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505" y="5385814"/>
                <a:ext cx="344966" cy="276999"/>
              </a:xfrm>
              <a:prstGeom prst="rect">
                <a:avLst/>
              </a:prstGeom>
              <a:blipFill>
                <a:blip r:embed="rId12"/>
                <a:stretch>
                  <a:fillRect l="-14035" r="-1228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B02F36A7-2358-24A8-F415-192FD30853A0}"/>
              </a:ext>
            </a:extLst>
          </p:cNvPr>
          <p:cNvSpPr txBox="1"/>
          <p:nvPr/>
        </p:nvSpPr>
        <p:spPr>
          <a:xfrm>
            <a:off x="1419617" y="1588126"/>
            <a:ext cx="77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Births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64410E-452C-905B-E83D-7784190BFAD7}"/>
              </a:ext>
            </a:extLst>
          </p:cNvPr>
          <p:cNvSpPr txBox="1"/>
          <p:nvPr/>
        </p:nvSpPr>
        <p:spPr>
          <a:xfrm>
            <a:off x="1349086" y="4842836"/>
            <a:ext cx="91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20E262-E4CA-6BBD-49C5-3FED872D321E}"/>
                  </a:ext>
                </a:extLst>
              </p:cNvPr>
              <p:cNvSpPr txBox="1"/>
              <p:nvPr/>
            </p:nvSpPr>
            <p:spPr>
              <a:xfrm>
                <a:off x="771886" y="5876029"/>
                <a:ext cx="1064822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Migration Process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How should birth and death rates be in order to achieve a constant population size?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20E262-E4CA-6BBD-49C5-3FED872D3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86" y="5876029"/>
                <a:ext cx="10648227" cy="784830"/>
              </a:xfrm>
              <a:prstGeom prst="rect">
                <a:avLst/>
              </a:prstGeom>
              <a:blipFill>
                <a:blip r:embed="rId13"/>
                <a:stretch>
                  <a:fillRect l="-515" t="-3876" b="-13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390422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84468" y="448896"/>
            <a:ext cx="8023065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CA"/>
            </a:defPPr>
            <a:lvl1pPr algn="ctr" defTabSz="685811" eaLnBrk="1" latinLnBrk="0" hangingPunct="1">
              <a:lnSpc>
                <a:spcPct val="90000"/>
              </a:lnSpc>
              <a:buNone/>
              <a:defRPr sz="2700" b="1">
                <a:solidFill>
                  <a:srgbClr val="0000FF"/>
                </a:solidFill>
              </a:defRPr>
            </a:lvl1pPr>
          </a:lstStyle>
          <a:p>
            <a:r>
              <a:rPr lang="en-US" sz="3200" dirty="0">
                <a:latin typeface="+mn-lt"/>
              </a:rPr>
              <a:t>R</a:t>
            </a:r>
            <a:r>
              <a:rPr lang="en-US" sz="3200" baseline="-25000" dirty="0">
                <a:latin typeface="+mn-lt"/>
              </a:rPr>
              <a:t>0</a:t>
            </a:r>
            <a:r>
              <a:rPr lang="en-US" sz="3200" dirty="0">
                <a:latin typeface="+mn-lt"/>
              </a:rPr>
              <a:t> for compartmental epidemic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9F3B81-D8C7-EE13-186E-507C114A6A0A}"/>
                  </a:ext>
                </a:extLst>
              </p:cNvPr>
              <p:cNvSpPr txBox="1"/>
              <p:nvPr/>
            </p:nvSpPr>
            <p:spPr>
              <a:xfrm>
                <a:off x="-37075" y="2209725"/>
                <a:ext cx="12270261" cy="202805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𝑇𝑟𝑎𝑛𝑠𝑚𝑖𝑠𝑠𝑜𝑛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𝑃𝑟𝑜𝑝𝑜𝑟𝑡𝑖𝑜𝑛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𝐼𝑛𝑓𝑒𝑐𝑡𝑒𝑑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𝑅𝑒𝑎𝑐h𝑖𝑛𝑔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𝐼𝑛𝑓𝑒𝑐𝑡𝑖𝑜𝑢𝑠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𝐶𝑜𝑚𝑝𝑎𝑟𝑡𝑚𝑒𝑛𝑡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𝐼𝑛𝑓𝑒𝑐𝑡𝑖𝑜𝑢𝑠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𝑃𝑒𝑟𝑖𝑜𝑑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9F3B81-D8C7-EE13-186E-507C114A6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075" y="2209725"/>
                <a:ext cx="12270261" cy="2028056"/>
              </a:xfrm>
              <a:prstGeom prst="rect">
                <a:avLst/>
              </a:prstGeom>
              <a:blipFill>
                <a:blip r:embed="rId2"/>
                <a:stretch>
                  <a:fillRect b="-609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161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85644" y="3176247"/>
            <a:ext cx="1366768" cy="646331"/>
          </a:xfrm>
          <a:prstGeom prst="rect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7524" y="2103452"/>
            <a:ext cx="1366768" cy="646331"/>
          </a:xfrm>
          <a:prstGeom prst="rect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77524" y="3176247"/>
            <a:ext cx="1366768" cy="646331"/>
          </a:xfrm>
          <a:prstGeom prst="rect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7524" y="4615676"/>
            <a:ext cx="1366768" cy="646331"/>
          </a:xfrm>
          <a:prstGeom prst="rect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</a:t>
            </a:r>
          </a:p>
        </p:txBody>
      </p:sp>
      <p:cxnSp>
        <p:nvCxnSpPr>
          <p:cNvPr id="22" name="Straight Arrow Connector 21"/>
          <p:cNvCxnSpPr>
            <a:stCxn id="15" idx="0"/>
          </p:cNvCxnSpPr>
          <p:nvPr/>
        </p:nvCxnSpPr>
        <p:spPr>
          <a:xfrm flipV="1">
            <a:off x="4869028" y="2292826"/>
            <a:ext cx="1308496" cy="883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737874" y="3799494"/>
            <a:ext cx="1439650" cy="1161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5" idx="3"/>
            <a:endCxn id="19" idx="1"/>
          </p:cNvCxnSpPr>
          <p:nvPr/>
        </p:nvCxnSpPr>
        <p:spPr>
          <a:xfrm>
            <a:off x="5552412" y="3499412"/>
            <a:ext cx="6251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47853" y="5179249"/>
            <a:ext cx="2181306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dirty="0">
                <a:latin typeface="Symbol" charset="2"/>
                <a:cs typeface="Symbol" charset="2"/>
              </a:rPr>
              <a:t>1/(</a:t>
            </a:r>
            <a:r>
              <a:rPr lang="en-US" sz="3375" dirty="0" err="1">
                <a:latin typeface="Symbol" charset="2"/>
                <a:cs typeface="Symbol" charset="2"/>
              </a:rPr>
              <a:t>a+g+d</a:t>
            </a:r>
            <a:r>
              <a:rPr lang="en-US" sz="3375" dirty="0">
                <a:latin typeface="Symbol" charset="2"/>
                <a:cs typeface="Symbol" charset="2"/>
              </a:rPr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27793" y="2380450"/>
            <a:ext cx="104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charset="2"/>
                <a:cs typeface="Symbol" charset="2"/>
              </a:rPr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80518" y="3086406"/>
            <a:ext cx="104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charset="2"/>
                <a:cs typeface="Symbol" charset="2"/>
              </a:rPr>
              <a:t>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73434" y="4041896"/>
            <a:ext cx="104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charset="2"/>
                <a:cs typeface="Symbol" charset="2"/>
              </a:rPr>
              <a:t>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0454" y="406832"/>
            <a:ext cx="107710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+mn-lt"/>
              </a:rPr>
              <a:t>What is the average time that individuals spend in compartment A?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856988" y="4822262"/>
            <a:ext cx="1181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Answer: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877148" y="3476139"/>
            <a:ext cx="1308496" cy="234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650256" y="3123517"/>
            <a:ext cx="434735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5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60799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185644" y="3176247"/>
            <a:ext cx="1366768" cy="646331"/>
          </a:xfrm>
          <a:prstGeom prst="rect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7524" y="2103452"/>
            <a:ext cx="1366768" cy="646331"/>
          </a:xfrm>
          <a:prstGeom prst="rect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77524" y="3176247"/>
            <a:ext cx="1366768" cy="646331"/>
          </a:xfrm>
          <a:prstGeom prst="rect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7524" y="4615676"/>
            <a:ext cx="1366768" cy="646331"/>
          </a:xfrm>
          <a:prstGeom prst="rect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</a:t>
            </a:r>
          </a:p>
        </p:txBody>
      </p:sp>
      <p:cxnSp>
        <p:nvCxnSpPr>
          <p:cNvPr id="22" name="Straight Arrow Connector 21"/>
          <p:cNvCxnSpPr>
            <a:stCxn id="15" idx="0"/>
          </p:cNvCxnSpPr>
          <p:nvPr/>
        </p:nvCxnSpPr>
        <p:spPr>
          <a:xfrm flipV="1">
            <a:off x="4869028" y="2292826"/>
            <a:ext cx="1308496" cy="883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737874" y="3799494"/>
            <a:ext cx="1439650" cy="11612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5" idx="3"/>
            <a:endCxn id="19" idx="1"/>
          </p:cNvCxnSpPr>
          <p:nvPr/>
        </p:nvCxnSpPr>
        <p:spPr>
          <a:xfrm>
            <a:off x="5552412" y="3499412"/>
            <a:ext cx="6251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27793" y="2380450"/>
            <a:ext cx="104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charset="2"/>
                <a:cs typeface="Symbol" charset="2"/>
              </a:rPr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80518" y="3086406"/>
            <a:ext cx="104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charset="2"/>
                <a:cs typeface="Symbol" charset="2"/>
              </a:rPr>
              <a:t>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73434" y="4041896"/>
            <a:ext cx="104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charset="2"/>
                <a:cs typeface="Symbol" charset="2"/>
              </a:rPr>
              <a:t>d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856988" y="4822262"/>
            <a:ext cx="1181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Answer: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877148" y="3476139"/>
            <a:ext cx="1308496" cy="234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650256" y="3123517"/>
            <a:ext cx="434735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50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420E51-8E6D-6FD9-E9D0-C8F713528849}"/>
              </a:ext>
            </a:extLst>
          </p:cNvPr>
          <p:cNvSpPr txBox="1"/>
          <p:nvPr/>
        </p:nvSpPr>
        <p:spPr>
          <a:xfrm>
            <a:off x="791135" y="342290"/>
            <a:ext cx="10609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+mn-lt"/>
              </a:rPr>
              <a:t>What fraction of individuals reach compartment C?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495E4C-FA04-5663-F8A2-05C241624EB4}"/>
              </a:ext>
            </a:extLst>
          </p:cNvPr>
          <p:cNvSpPr txBox="1"/>
          <p:nvPr/>
        </p:nvSpPr>
        <p:spPr>
          <a:xfrm>
            <a:off x="3647221" y="5224282"/>
            <a:ext cx="2181306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dirty="0">
                <a:latin typeface="Symbol" charset="2"/>
                <a:cs typeface="Symbol" charset="2"/>
              </a:rPr>
              <a:t>g/(</a:t>
            </a:r>
            <a:r>
              <a:rPr lang="en-US" sz="3375" dirty="0" err="1">
                <a:latin typeface="Symbol" charset="2"/>
                <a:cs typeface="Symbol" charset="2"/>
              </a:rPr>
              <a:t>a+g+d</a:t>
            </a:r>
            <a:r>
              <a:rPr lang="en-US" sz="3375" dirty="0">
                <a:latin typeface="Symbol" charset="2"/>
                <a:cs typeface="Symbol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01897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170"/>
          <a:stretch/>
        </p:blipFill>
        <p:spPr>
          <a:xfrm>
            <a:off x="145439" y="1111835"/>
            <a:ext cx="7649369" cy="5746165"/>
          </a:xfrm>
          <a:prstGeom prst="rect">
            <a:avLst/>
          </a:prstGeom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7714126" y="2440085"/>
            <a:ext cx="4251752" cy="224676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Population size: </a:t>
            </a:r>
            <a:r>
              <a:rPr lang="en-US" sz="2000" dirty="0"/>
              <a:t>1000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Transmission rate: </a:t>
            </a:r>
            <a:r>
              <a:rPr lang="en-US" sz="2000" dirty="0"/>
              <a:t>0.4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Latent period: </a:t>
            </a:r>
            <a:r>
              <a:rPr lang="en-US" sz="2000" dirty="0"/>
              <a:t>4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Birth &amp; Death Rate:</a:t>
            </a:r>
            <a:r>
              <a:rPr lang="en-US" sz="2000" dirty="0"/>
              <a:t> 1/70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Infectious period: </a:t>
            </a:r>
            <a:r>
              <a:rPr lang="en-US" sz="2000" dirty="0"/>
              <a:t>4 days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5 individuals initially infectious</a:t>
            </a:r>
            <a:endParaRPr lang="en-US" sz="20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4248" y="15240"/>
            <a:ext cx="9663505" cy="11430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3200" b="1" dirty="0">
                <a:solidFill>
                  <a:srgbClr val="0000FF"/>
                </a:solidFill>
                <a:latin typeface="+mn-lt"/>
                <a:ea typeface="ＭＳ Ｐゴシック" charset="0"/>
                <a:cs typeface="ＭＳ Ｐゴシック" charset="0"/>
              </a:rPr>
              <a:t>Example: SEIR model with birth and natural death rates</a:t>
            </a:r>
          </a:p>
        </p:txBody>
      </p:sp>
    </p:spTree>
    <p:extLst>
      <p:ext uri="{BB962C8B-B14F-4D97-AF65-F5344CB8AC3E}">
        <p14:creationId xmlns:p14="http://schemas.microsoft.com/office/powerpoint/2010/main" val="29058610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68407" y="39536"/>
                <a:ext cx="11255187" cy="1143000"/>
              </a:xfrm>
            </p:spPr>
            <p:txBody>
              <a:bodyPr>
                <a:noAutofit/>
              </a:bodyPr>
              <a:lstStyle/>
              <a:p>
                <a:pPr algn="ctr" eaLnBrk="1" hangingPunct="1"/>
                <a:r>
                  <a:rPr lang="en-US" sz="3200" b="1" dirty="0">
                    <a:solidFill>
                      <a:srgbClr val="0000FF"/>
                    </a:solidFill>
                    <a:latin typeface="+mn-lt"/>
                    <a:ea typeface="ＭＳ Ｐゴシック" charset="0"/>
                    <a:cs typeface="ＭＳ Ｐゴシック" charset="0"/>
                  </a:rPr>
                  <a:t>Example: SEIR model with migration process (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charset="0"/>
                      </a:rPr>
                      <m:t>𝝁</m:t>
                    </m:r>
                    <m:r>
                      <a:rPr lang="en-US" sz="32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charset="0"/>
                      </a:rPr>
                      <m:t>=</m:t>
                    </m:r>
                    <m:r>
                      <a:rPr lang="en-US" sz="3200" b="1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charset="0"/>
                      </a:rPr>
                      <m:t> </m:t>
                    </m:r>
                  </m:oMath>
                </a14:m>
                <a:r>
                  <a:rPr lang="en-US" sz="3200" b="1" dirty="0">
                    <a:solidFill>
                      <a:srgbClr val="0000FF"/>
                    </a:solidFill>
                    <a:latin typeface="+mn-lt"/>
                    <a:ea typeface="ＭＳ Ｐゴシック" charset="0"/>
                    <a:cs typeface="ＭＳ Ｐゴシック" charset="0"/>
                  </a:rPr>
                  <a:t>1/100 per day)</a:t>
                </a:r>
              </a:p>
            </p:txBody>
          </p:sp>
        </mc:Choice>
        <mc:Fallback xmlns="">
          <p:sp>
            <p:nvSpPr>
              <p:cNvPr id="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8407" y="39536"/>
                <a:ext cx="11255187" cy="1143000"/>
              </a:xfrm>
              <a:blipFill>
                <a:blip r:embed="rId2"/>
                <a:stretch>
                  <a:fillRect l="-867" r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49" y="1062318"/>
            <a:ext cx="10206903" cy="575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19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431100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complexity of epidemics: Sub-Epidemics</a:t>
            </a:r>
            <a:endParaRPr lang="en-US" sz="32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0D98B-0D38-C4E4-1003-2F10D547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716" y="1658724"/>
            <a:ext cx="6357568" cy="476817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B56830-E1D3-2D4A-21FB-343B8244A0A2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904157" y="2632913"/>
            <a:ext cx="1529202" cy="796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DB11A81-D03A-3A55-75CA-DB85DF602BDD}"/>
              </a:ext>
            </a:extLst>
          </p:cNvPr>
          <p:cNvSpPr txBox="1"/>
          <p:nvPr/>
        </p:nvSpPr>
        <p:spPr>
          <a:xfrm>
            <a:off x="9129156" y="2232803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Aggregated epidemic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B8F47-7324-F34E-7C4D-27D3EB7924B6}"/>
              </a:ext>
            </a:extLst>
          </p:cNvPr>
          <p:cNvSpPr txBox="1"/>
          <p:nvPr/>
        </p:nvSpPr>
        <p:spPr>
          <a:xfrm>
            <a:off x="6713402" y="2038171"/>
            <a:ext cx="177310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Sub-epidemic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51CF8C-4086-B18C-AF73-31FF88CE2D6F}"/>
              </a:ext>
            </a:extLst>
          </p:cNvPr>
          <p:cNvSpPr txBox="1"/>
          <p:nvPr/>
        </p:nvSpPr>
        <p:spPr>
          <a:xfrm>
            <a:off x="350233" y="2038171"/>
            <a:ext cx="53037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Epidemics are usually presented as single event (i.e., </a:t>
            </a:r>
            <a:r>
              <a:rPr lang="en-US" sz="2000" i="1" dirty="0"/>
              <a:t>Aggregated epidemic</a:t>
            </a:r>
            <a:r>
              <a:rPr lang="en-US" sz="2000" dirty="0"/>
              <a:t>), however they often consist of multiple interacting, overlapping “sub-epidemics”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46CB1D-01B4-8CE2-E40A-9DC2DE2AA795}"/>
              </a:ext>
            </a:extLst>
          </p:cNvPr>
          <p:cNvSpPr txBox="1"/>
          <p:nvPr/>
        </p:nvSpPr>
        <p:spPr>
          <a:xfrm>
            <a:off x="517939" y="3999317"/>
            <a:ext cx="4968314" cy="16312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u="sng" dirty="0"/>
              <a:t>Sub-Epidemic</a:t>
            </a:r>
            <a:r>
              <a:rPr lang="en-US" sz="2000" dirty="0"/>
              <a:t>  </a:t>
            </a:r>
          </a:p>
          <a:p>
            <a:pPr algn="ctr"/>
            <a:r>
              <a:rPr lang="en-US" sz="2000" dirty="0"/>
              <a:t>Outbreaks with unique characteristics (i.e., transmission rates, affected populations, responses to interventions) underlying an epidemic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C32361-73E7-B95B-4D45-0F7EC6B2CF7A}"/>
              </a:ext>
            </a:extLst>
          </p:cNvPr>
          <p:cNvCxnSpPr>
            <a:cxnSpLocks/>
          </p:cNvCxnSpPr>
          <p:nvPr/>
        </p:nvCxnSpPr>
        <p:spPr>
          <a:xfrm>
            <a:off x="7599954" y="2438281"/>
            <a:ext cx="423392" cy="16315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2975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05"/>
          <a:stretch/>
        </p:blipFill>
        <p:spPr>
          <a:xfrm>
            <a:off x="855425" y="1036238"/>
            <a:ext cx="10481151" cy="5786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/>
              <p:cNvSpPr txBox="1">
                <a:spLocks noChangeArrowheads="1"/>
              </p:cNvSpPr>
              <p:nvPr/>
            </p:nvSpPr>
            <p:spPr>
              <a:xfrm>
                <a:off x="1866900" y="35560"/>
                <a:ext cx="8458200" cy="1143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200" b="1" dirty="0">
                    <a:solidFill>
                      <a:srgbClr val="0000FF"/>
                    </a:solidFill>
                    <a:latin typeface="+mn-lt"/>
                    <a:ea typeface="ＭＳ Ｐゴシック" charset="0"/>
                    <a:cs typeface="ＭＳ Ｐゴシック" charset="0"/>
                  </a:rPr>
                  <a:t>Example: Migration process (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charset="0"/>
                      </a:rPr>
                      <m:t>𝝁</m:t>
                    </m:r>
                    <m:r>
                      <a:rPr lang="en-US" sz="32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charset="0"/>
                      </a:rPr>
                      <m:t>=</m:t>
                    </m:r>
                    <m:r>
                      <a:rPr lang="en-US" sz="3200" b="1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charset="0"/>
                      </a:rPr>
                      <m:t> </m:t>
                    </m:r>
                  </m:oMath>
                </a14:m>
                <a:r>
                  <a:rPr lang="en-US" sz="3200" b="1" dirty="0">
                    <a:solidFill>
                      <a:srgbClr val="0000FF"/>
                    </a:solidFill>
                    <a:latin typeface="+mn-lt"/>
                    <a:ea typeface="ＭＳ Ｐゴシック" charset="0"/>
                    <a:cs typeface="ＭＳ Ｐゴシック" charset="0"/>
                  </a:rPr>
                  <a:t>1/5 per day)</a:t>
                </a:r>
              </a:p>
            </p:txBody>
          </p:sp>
        </mc:Choice>
        <mc:Fallback xmlns="">
          <p:sp>
            <p:nvSpPr>
              <p:cNvPr id="5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00" y="35560"/>
                <a:ext cx="8458200" cy="1143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60376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294" t="2153" r="294" b="1989"/>
          <a:stretch/>
        </p:blipFill>
        <p:spPr>
          <a:xfrm>
            <a:off x="812997" y="981636"/>
            <a:ext cx="10566007" cy="5849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/>
              <p:cNvSpPr txBox="1">
                <a:spLocks noChangeArrowheads="1"/>
              </p:cNvSpPr>
              <p:nvPr/>
            </p:nvSpPr>
            <p:spPr>
              <a:xfrm>
                <a:off x="1866900" y="7310"/>
                <a:ext cx="8458200" cy="1143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200" b="1" dirty="0">
                    <a:solidFill>
                      <a:srgbClr val="0000FF"/>
                    </a:solidFill>
                    <a:latin typeface="+mn-lt"/>
                    <a:ea typeface="ＭＳ Ｐゴシック" charset="0"/>
                    <a:cs typeface="ＭＳ Ｐゴシック" charset="0"/>
                  </a:rPr>
                  <a:t>Example: Migration process (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charset="0"/>
                      </a:rPr>
                      <m:t>𝝁</m:t>
                    </m:r>
                    <m:r>
                      <a:rPr lang="en-US" sz="32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charset="0"/>
                      </a:rPr>
                      <m:t>=</m:t>
                    </m:r>
                    <m:r>
                      <a:rPr lang="en-US" sz="3200" b="1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ＭＳ Ｐゴシック" charset="0"/>
                      </a:rPr>
                      <m:t> </m:t>
                    </m:r>
                  </m:oMath>
                </a14:m>
                <a:r>
                  <a:rPr lang="en-US" sz="3200" b="1" dirty="0">
                    <a:solidFill>
                      <a:srgbClr val="0000FF"/>
                    </a:solidFill>
                    <a:latin typeface="+mn-lt"/>
                    <a:ea typeface="ＭＳ Ｐゴシック" charset="0"/>
                    <a:cs typeface="ＭＳ Ｐゴシック" charset="0"/>
                  </a:rPr>
                  <a:t>1/2 per day)</a:t>
                </a:r>
              </a:p>
            </p:txBody>
          </p:sp>
        </mc:Choice>
        <mc:Fallback xmlns="">
          <p:sp>
            <p:nvSpPr>
              <p:cNvPr id="5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00" y="7310"/>
                <a:ext cx="8458200" cy="1143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0231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13"/>
          <p:cNvSpPr>
            <a:spLocks noGrp="1" noChangeArrowheads="1"/>
          </p:cNvSpPr>
          <p:nvPr>
            <p:ph type="title"/>
          </p:nvPr>
        </p:nvSpPr>
        <p:spPr>
          <a:xfrm>
            <a:off x="687572" y="286163"/>
            <a:ext cx="10816855" cy="535531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32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Modeling temporary immunity for SEIR epidemics (SEIRS)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016008B-8729-17FC-5106-9373B049D9B3}"/>
                  </a:ext>
                </a:extLst>
              </p:cNvPr>
              <p:cNvSpPr/>
              <p:nvPr/>
            </p:nvSpPr>
            <p:spPr>
              <a:xfrm>
                <a:off x="1086722" y="5146022"/>
                <a:ext cx="2167128" cy="630936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016008B-8729-17FC-5106-9373B049D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722" y="5146022"/>
                <a:ext cx="2167128" cy="63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DD8BBEA-F16D-B149-F1B8-5A344571B473}"/>
              </a:ext>
            </a:extLst>
          </p:cNvPr>
          <p:cNvSpPr/>
          <p:nvPr/>
        </p:nvSpPr>
        <p:spPr>
          <a:xfrm>
            <a:off x="3733608" y="5146022"/>
            <a:ext cx="2167128" cy="6309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373BA9-7063-FB29-EA87-A1CB33BF13E2}"/>
              </a:ext>
            </a:extLst>
          </p:cNvPr>
          <p:cNvSpPr/>
          <p:nvPr/>
        </p:nvSpPr>
        <p:spPr>
          <a:xfrm>
            <a:off x="6347780" y="5146022"/>
            <a:ext cx="2167128" cy="6309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04352D-C3E5-CC75-98AF-4AEA98E42264}"/>
              </a:ext>
            </a:extLst>
          </p:cNvPr>
          <p:cNvSpPr/>
          <p:nvPr/>
        </p:nvSpPr>
        <p:spPr>
          <a:xfrm>
            <a:off x="8972108" y="5146022"/>
            <a:ext cx="2167128" cy="6309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4EF6CA-4C08-63C8-9BA3-480BD98F69F0}"/>
                  </a:ext>
                </a:extLst>
              </p:cNvPr>
              <p:cNvSpPr txBox="1"/>
              <p:nvPr/>
            </p:nvSpPr>
            <p:spPr>
              <a:xfrm>
                <a:off x="3832349" y="5146022"/>
                <a:ext cx="2068387" cy="628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4EF6CA-4C08-63C8-9BA3-480BD98F6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349" y="5146022"/>
                <a:ext cx="2068387" cy="628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8CED30-C26E-3B14-83C5-7E1D3D7C4D2F}"/>
                  </a:ext>
                </a:extLst>
              </p:cNvPr>
              <p:cNvSpPr txBox="1"/>
              <p:nvPr/>
            </p:nvSpPr>
            <p:spPr>
              <a:xfrm>
                <a:off x="6632664" y="5275384"/>
                <a:ext cx="1597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8CED30-C26E-3B14-83C5-7E1D3D7C4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664" y="5275384"/>
                <a:ext cx="1597360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7C2804-FA17-83EC-09CA-FE3CE64E0F53}"/>
                  </a:ext>
                </a:extLst>
              </p:cNvPr>
              <p:cNvSpPr txBox="1"/>
              <p:nvPr/>
            </p:nvSpPr>
            <p:spPr>
              <a:xfrm>
                <a:off x="9609104" y="5275384"/>
                <a:ext cx="8931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7C2804-FA17-83EC-09CA-FE3CE64E0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104" y="5275384"/>
                <a:ext cx="893135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535E373-A00D-D7F0-EEAF-95E09C226A81}"/>
              </a:ext>
            </a:extLst>
          </p:cNvPr>
          <p:cNvSpPr/>
          <p:nvPr/>
        </p:nvSpPr>
        <p:spPr>
          <a:xfrm>
            <a:off x="1008667" y="3266211"/>
            <a:ext cx="2304288" cy="1761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11053F-5478-03B5-9129-C73F2CA90AE9}"/>
              </a:ext>
            </a:extLst>
          </p:cNvPr>
          <p:cNvSpPr/>
          <p:nvPr/>
        </p:nvSpPr>
        <p:spPr>
          <a:xfrm>
            <a:off x="3667808" y="3241435"/>
            <a:ext cx="2304288" cy="17619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F776C9-6178-6328-ACF7-C5354B9B50B8}"/>
              </a:ext>
            </a:extLst>
          </p:cNvPr>
          <p:cNvSpPr/>
          <p:nvPr/>
        </p:nvSpPr>
        <p:spPr>
          <a:xfrm>
            <a:off x="6279200" y="3241435"/>
            <a:ext cx="2304288" cy="176194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73125E-7DDC-882F-3E0E-AF2EB11C34F8}"/>
              </a:ext>
            </a:extLst>
          </p:cNvPr>
          <p:cNvSpPr/>
          <p:nvPr/>
        </p:nvSpPr>
        <p:spPr>
          <a:xfrm>
            <a:off x="8890592" y="3241435"/>
            <a:ext cx="2304288" cy="17619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D15641-CCF0-D1CE-E6AE-6B223914B05F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3312955" y="4122408"/>
            <a:ext cx="35485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EADD9E-8FC6-09ED-8ACA-675F830EA686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5972096" y="4122408"/>
            <a:ext cx="3071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8B1F3D-C7A8-99EA-378D-B43B51693F60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583488" y="4122408"/>
            <a:ext cx="3071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E81A5A-9576-493B-39D2-E2732B174DFC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3253850" y="5461490"/>
            <a:ext cx="47975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285182-7E76-8121-9837-F385C48023BC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900736" y="5461490"/>
            <a:ext cx="4470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7AB881-FAD7-8843-27CF-CC8D7B4584B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8514908" y="5461490"/>
            <a:ext cx="4572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907963C-4894-8EA4-8922-B41DBDC68A1F}"/>
              </a:ext>
            </a:extLst>
          </p:cNvPr>
          <p:cNvCxnSpPr>
            <a:stCxn id="12" idx="0"/>
            <a:endCxn id="9" idx="0"/>
          </p:cNvCxnSpPr>
          <p:nvPr/>
        </p:nvCxnSpPr>
        <p:spPr>
          <a:xfrm rot="16200000" flipH="1" flipV="1">
            <a:off x="6089386" y="-687140"/>
            <a:ext cx="24776" cy="7881925"/>
          </a:xfrm>
          <a:prstGeom prst="bentConnector3">
            <a:avLst>
              <a:gd name="adj1" fmla="val -5271363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414D761-9978-DA94-3A15-9D4DAC57C837}"/>
                  </a:ext>
                </a:extLst>
              </p:cNvPr>
              <p:cNvSpPr/>
              <p:nvPr/>
            </p:nvSpPr>
            <p:spPr>
              <a:xfrm>
                <a:off x="4969906" y="1231291"/>
                <a:ext cx="2167128" cy="630936"/>
              </a:xfrm>
              <a:prstGeom prst="rect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414D761-9978-DA94-3A15-9D4DAC57C8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906" y="1231291"/>
                <a:ext cx="2167128" cy="6309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D223C9-B864-E3BF-0331-F71C8C8EA1B6}"/>
                  </a:ext>
                </a:extLst>
              </p:cNvPr>
              <p:cNvSpPr txBox="1"/>
              <p:nvPr/>
            </p:nvSpPr>
            <p:spPr>
              <a:xfrm>
                <a:off x="4892991" y="2032344"/>
                <a:ext cx="24625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Loss of Immunity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D223C9-B864-E3BF-0331-F71C8C8EA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991" y="2032344"/>
                <a:ext cx="2462534" cy="400110"/>
              </a:xfrm>
              <a:prstGeom prst="rect">
                <a:avLst/>
              </a:prstGeom>
              <a:blipFill>
                <a:blip r:embed="rId9"/>
                <a:stretch>
                  <a:fillRect t="-6061" r="-222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12339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1998075" y="379492"/>
            <a:ext cx="8195850" cy="535531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3200" b="1" dirty="0">
                <a:solidFill>
                  <a:srgbClr val="0000FF"/>
                </a:solidFill>
                <a:latin typeface="+mn-lt"/>
                <a:ea typeface="+mn-ea"/>
                <a:cs typeface="+mn-cs"/>
              </a:rPr>
              <a:t>Example: 1-year protection after infection</a:t>
            </a:r>
          </a:p>
        </p:txBody>
      </p:sp>
      <p:pic>
        <p:nvPicPr>
          <p:cNvPr id="5632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52" y="1230233"/>
            <a:ext cx="6773695" cy="535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AB29C88-4587-5406-9EBE-449911EFD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6416" y="2631818"/>
            <a:ext cx="3590822" cy="25545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Population size:</a:t>
            </a:r>
            <a:r>
              <a:rPr lang="en-US" sz="2000" dirty="0"/>
              <a:t>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Transmission rate: </a:t>
            </a:r>
            <a:r>
              <a:rPr lang="en-US" sz="2000" dirty="0"/>
              <a:t>0.4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Latent period: </a:t>
            </a:r>
            <a:r>
              <a:rPr lang="en-US" sz="2000" dirty="0"/>
              <a:t>7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Infectious period: </a:t>
            </a:r>
            <a:r>
              <a:rPr lang="en-US" sz="2000" dirty="0"/>
              <a:t>8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5 individuals initially infectious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5-year progression of disease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F04B65-70B9-C2A6-92DB-9510985800FA}"/>
              </a:ext>
            </a:extLst>
          </p:cNvPr>
          <p:cNvSpPr txBox="1"/>
          <p:nvPr/>
        </p:nvSpPr>
        <p:spPr>
          <a:xfrm>
            <a:off x="4199908" y="5443101"/>
            <a:ext cx="168507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Endemic State</a:t>
            </a:r>
          </a:p>
        </p:txBody>
      </p:sp>
    </p:spTree>
    <p:extLst>
      <p:ext uri="{BB962C8B-B14F-4D97-AF65-F5344CB8AC3E}">
        <p14:creationId xmlns:p14="http://schemas.microsoft.com/office/powerpoint/2010/main" val="2738395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65" y="1191263"/>
            <a:ext cx="6647032" cy="5258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Rectangle 5"/>
          <p:cNvSpPr>
            <a:spLocks noChangeArrowheads="1"/>
          </p:cNvSpPr>
          <p:nvPr/>
        </p:nvSpPr>
        <p:spPr bwMode="auto">
          <a:xfrm>
            <a:off x="1940745" y="367449"/>
            <a:ext cx="8310511" cy="5847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+mn-lt"/>
              </a:rPr>
              <a:t>Example: 3-month protection after infection</a:t>
            </a:r>
          </a:p>
        </p:txBody>
      </p:sp>
      <p:sp>
        <p:nvSpPr>
          <p:cNvPr id="58371" name="Rectangle 7"/>
          <p:cNvSpPr>
            <a:spLocks noChangeArrowheads="1"/>
          </p:cNvSpPr>
          <p:nvPr/>
        </p:nvSpPr>
        <p:spPr bwMode="auto">
          <a:xfrm>
            <a:off x="7558139" y="2595654"/>
            <a:ext cx="3590822" cy="25545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Population size:</a:t>
            </a:r>
            <a:r>
              <a:rPr lang="en-US" sz="2000" dirty="0"/>
              <a:t>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Transmission rate: </a:t>
            </a:r>
            <a:r>
              <a:rPr lang="en-US" sz="2000" dirty="0"/>
              <a:t>0.4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Latent period: </a:t>
            </a:r>
            <a:r>
              <a:rPr lang="en-US" sz="2000" dirty="0"/>
              <a:t>7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Infectious period: </a:t>
            </a:r>
            <a:r>
              <a:rPr lang="en-US" sz="2000" dirty="0"/>
              <a:t>8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5 individuals initially infectious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5-year progression of disease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266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431100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The complexity of epidemics</a:t>
            </a:r>
            <a:endParaRPr lang="en-US" sz="32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F837B1-409C-2C70-F7F5-7772CCD964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47" y="1681460"/>
            <a:ext cx="6082699" cy="40522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21F1E1-AC97-2F5A-EEBC-9D34C1DC2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54" y="1543986"/>
            <a:ext cx="5747664" cy="41897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E888D4-4659-7062-8EB6-194E66215CA0}"/>
              </a:ext>
            </a:extLst>
          </p:cNvPr>
          <p:cNvSpPr txBox="1"/>
          <p:nvPr/>
        </p:nvSpPr>
        <p:spPr>
          <a:xfrm>
            <a:off x="8361334" y="6365546"/>
            <a:ext cx="383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i="1" dirty="0"/>
              <a:t>Adapted from Goh et al. 2006</a:t>
            </a:r>
          </a:p>
        </p:txBody>
      </p:sp>
    </p:spTree>
    <p:extLst>
      <p:ext uri="{BB962C8B-B14F-4D97-AF65-F5344CB8AC3E}">
        <p14:creationId xmlns:p14="http://schemas.microsoft.com/office/powerpoint/2010/main" val="572802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431100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The complexity of epidemics</a:t>
            </a:r>
            <a:endParaRPr lang="en-US" sz="32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CB602A-97E5-12AE-598E-1CC866E3D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10"/>
          <a:stretch/>
        </p:blipFill>
        <p:spPr>
          <a:xfrm>
            <a:off x="1327664" y="1092340"/>
            <a:ext cx="9536673" cy="5334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E62B03-3A56-F220-8AE3-701E289A8498}"/>
              </a:ext>
            </a:extLst>
          </p:cNvPr>
          <p:cNvSpPr txBox="1"/>
          <p:nvPr/>
        </p:nvSpPr>
        <p:spPr>
          <a:xfrm>
            <a:off x="8923655" y="6426900"/>
            <a:ext cx="326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/>
              <a:t>Mietchen</a:t>
            </a:r>
            <a:r>
              <a:rPr lang="en-US" i="1" dirty="0"/>
              <a:t> et al. </a:t>
            </a:r>
            <a:r>
              <a:rPr lang="en-US" i="1" dirty="0" err="1"/>
              <a:t>medrxiv</a:t>
            </a:r>
            <a:r>
              <a:rPr lang="en-US" i="1" dirty="0"/>
              <a:t> (2024)</a:t>
            </a:r>
          </a:p>
        </p:txBody>
      </p:sp>
    </p:spTree>
    <p:extLst>
      <p:ext uri="{BB962C8B-B14F-4D97-AF65-F5344CB8AC3E}">
        <p14:creationId xmlns:p14="http://schemas.microsoft.com/office/powerpoint/2010/main" val="10102080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e979085d-5e10-40c9-8075-ca04063aaea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HAC-blue EN">
  <a:themeElements>
    <a:clrScheme name="PHAC 15">
      <a:dk1>
        <a:srgbClr val="000000"/>
      </a:dk1>
      <a:lt1>
        <a:srgbClr val="FFFFFF"/>
      </a:lt1>
      <a:dk2>
        <a:srgbClr val="3A3A3C"/>
      </a:dk2>
      <a:lt2>
        <a:srgbClr val="969696"/>
      </a:lt2>
      <a:accent1>
        <a:srgbClr val="969696"/>
      </a:accent1>
      <a:accent2>
        <a:srgbClr val="006699"/>
      </a:accent2>
      <a:accent3>
        <a:srgbClr val="FFFFFF"/>
      </a:accent3>
      <a:accent4>
        <a:srgbClr val="000000"/>
      </a:accent4>
      <a:accent5>
        <a:srgbClr val="C9C9C9"/>
      </a:accent5>
      <a:accent6>
        <a:srgbClr val="005C8A"/>
      </a:accent6>
      <a:hlink>
        <a:srgbClr val="85BAD5"/>
      </a:hlink>
      <a:folHlink>
        <a:srgbClr val="B37251"/>
      </a:folHlink>
    </a:clrScheme>
    <a:fontScheme name="PHA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HA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A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A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A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A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A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A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A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A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A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A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A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HAC 13">
        <a:dk1>
          <a:srgbClr val="000000"/>
        </a:dk1>
        <a:lt1>
          <a:srgbClr val="FFFFFF"/>
        </a:lt1>
        <a:dk2>
          <a:srgbClr val="3A3A3C"/>
        </a:dk2>
        <a:lt2>
          <a:srgbClr val="969696"/>
        </a:lt2>
        <a:accent1>
          <a:srgbClr val="969696"/>
        </a:accent1>
        <a:accent2>
          <a:srgbClr val="78A22F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6C922A"/>
        </a:accent6>
        <a:hlink>
          <a:srgbClr val="99CCFF"/>
        </a:hlink>
        <a:folHlink>
          <a:srgbClr val="3A3A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AC 14">
        <a:dk1>
          <a:srgbClr val="000000"/>
        </a:dk1>
        <a:lt1>
          <a:srgbClr val="FFFFFF"/>
        </a:lt1>
        <a:dk2>
          <a:srgbClr val="3A3A3C"/>
        </a:dk2>
        <a:lt2>
          <a:srgbClr val="969696"/>
        </a:lt2>
        <a:accent1>
          <a:srgbClr val="969696"/>
        </a:accent1>
        <a:accent2>
          <a:srgbClr val="78A22F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6C922A"/>
        </a:accent6>
        <a:hlink>
          <a:srgbClr val="435A1A"/>
        </a:hlink>
        <a:folHlink>
          <a:srgbClr val="3A3A3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HAC 15">
        <a:dk1>
          <a:srgbClr val="000000"/>
        </a:dk1>
        <a:lt1>
          <a:srgbClr val="FFFFFF"/>
        </a:lt1>
        <a:dk2>
          <a:srgbClr val="3A3A3C"/>
        </a:dk2>
        <a:lt2>
          <a:srgbClr val="969696"/>
        </a:lt2>
        <a:accent1>
          <a:srgbClr val="969696"/>
        </a:accent1>
        <a:accent2>
          <a:srgbClr val="006699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005C8A"/>
        </a:accent6>
        <a:hlink>
          <a:srgbClr val="85BAD5"/>
        </a:hlink>
        <a:folHlink>
          <a:srgbClr val="B3725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PHAC-blue EN</Template>
  <TotalTime>49910</TotalTime>
  <Words>3540</Words>
  <Application>Microsoft Office PowerPoint</Application>
  <PresentationFormat>Widescreen</PresentationFormat>
  <Paragraphs>479</Paragraphs>
  <Slides>74</Slides>
  <Notes>47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90" baseType="lpstr">
      <vt:lpstr>ＭＳ Ｐゴシック</vt:lpstr>
      <vt:lpstr>ＭＳ Ｐゴシック</vt:lpstr>
      <vt:lpstr>SimSun</vt:lpstr>
      <vt:lpstr>Arial</vt:lpstr>
      <vt:lpstr>Calibri</vt:lpstr>
      <vt:lpstr>Calibri Light</vt:lpstr>
      <vt:lpstr>Cambria Math</vt:lpstr>
      <vt:lpstr>Symbol</vt:lpstr>
      <vt:lpstr>Times</vt:lpstr>
      <vt:lpstr>Times New Roman</vt:lpstr>
      <vt:lpstr>Verdana</vt:lpstr>
      <vt:lpstr>Wingdings 2</vt:lpstr>
      <vt:lpstr>Blank Presentation</vt:lpstr>
      <vt:lpstr>1_PHAC-blue EN</vt:lpstr>
      <vt:lpstr>Office 2013 - 2022 Theme</vt:lpstr>
      <vt:lpstr>Equation</vt:lpstr>
      <vt:lpstr>Gerardo Chowell, PhD Professor of Epidemiology and Biostatistics  SISMID 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Exponential growth curves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differential equation describes the state of a variable as a function of time</vt:lpstr>
      <vt:lpstr>Initial state / initial conditions</vt:lpstr>
      <vt:lpstr>Example: One differential equation with constant rates of inflow and outflow (quantity grows)</vt:lpstr>
      <vt:lpstr>Example: One differential equation with constant rates of inflow and outflow (quantity declines)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SIR mathematical model results</vt:lpstr>
      <vt:lpstr>Example: SIR model (2-day infectious period)</vt:lpstr>
      <vt:lpstr>PowerPoint Presentation</vt:lpstr>
      <vt:lpstr>PowerPoint Presentation</vt:lpstr>
      <vt:lpstr>Basic Reproduction Number (R_0) for Deterministic SIR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Susceptible-Exposed-Infectious-Recovered model</vt:lpstr>
      <vt:lpstr>Example: Susceptible-Exposed-Infectious-Recovered model</vt:lpstr>
      <vt:lpstr>Example: SEIR model (10-day latent period)</vt:lpstr>
      <vt:lpstr>Accounting for demographic processes (Births and Deaths)</vt:lpstr>
      <vt:lpstr>PowerPoint Presentation</vt:lpstr>
      <vt:lpstr>PowerPoint Presentation</vt:lpstr>
      <vt:lpstr>PowerPoint Presentation</vt:lpstr>
      <vt:lpstr>Example: SEIR model with birth and natural death rates</vt:lpstr>
      <vt:lpstr>Example: SEIR model with migration process (μ= 1/100 per day)</vt:lpstr>
      <vt:lpstr>PowerPoint Presentation</vt:lpstr>
      <vt:lpstr>PowerPoint Presentation</vt:lpstr>
      <vt:lpstr>Modeling temporary immunity for SEIR epidemics (SEIRS)</vt:lpstr>
      <vt:lpstr>Example: 1-year protection after infection</vt:lpstr>
      <vt:lpstr>PowerPoint Presentation</vt:lpstr>
    </vt:vector>
  </TitlesOfParts>
  <Company>Health Canada - Santé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AND ENTER TITLE IN CAPS</dc:title>
  <dc:creator>JVRZIC</dc:creator>
  <cp:lastModifiedBy>Amanda Bleichrodt</cp:lastModifiedBy>
  <cp:revision>546</cp:revision>
  <dcterms:created xsi:type="dcterms:W3CDTF">2012-07-13T17:17:06Z</dcterms:created>
  <dcterms:modified xsi:type="dcterms:W3CDTF">2024-07-20T15:45:24Z</dcterms:modified>
</cp:coreProperties>
</file>